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302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0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3E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43952F-F3A5-4088-9510-D1346FB92E44}" v="829" dt="2021-02-09T14:52:15.5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2" autoAdjust="0"/>
    <p:restoredTop sz="95024" autoAdjust="0"/>
  </p:normalViewPr>
  <p:slideViewPr>
    <p:cSldViewPr snapToGrid="0">
      <p:cViewPr varScale="1">
        <p:scale>
          <a:sx n="46" d="100"/>
          <a:sy n="46" d="100"/>
        </p:scale>
        <p:origin x="57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1962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ath, Edward" userId="94ba757b-764f-4aba-bba6-3bb77ddf3668" providerId="ADAL" clId="{9B43952F-F3A5-4088-9510-D1346FB92E44}"/>
    <pc:docChg chg="undo custSel addSld delSld modSld sldOrd">
      <pc:chgData name="Heath, Edward" userId="94ba757b-764f-4aba-bba6-3bb77ddf3668" providerId="ADAL" clId="{9B43952F-F3A5-4088-9510-D1346FB92E44}" dt="2021-02-05T23:38:58.605" v="768" actId="14100"/>
      <pc:docMkLst>
        <pc:docMk/>
      </pc:docMkLst>
      <pc:sldChg chg="modSp">
        <pc:chgData name="Heath, Edward" userId="94ba757b-764f-4aba-bba6-3bb77ddf3668" providerId="ADAL" clId="{9B43952F-F3A5-4088-9510-D1346FB92E44}" dt="2021-02-05T23:38:36.598" v="757" actId="255"/>
        <pc:sldMkLst>
          <pc:docMk/>
          <pc:sldMk cId="1039103696" sldId="256"/>
        </pc:sldMkLst>
        <pc:spChg chg="mod">
          <ac:chgData name="Heath, Edward" userId="94ba757b-764f-4aba-bba6-3bb77ddf3668" providerId="ADAL" clId="{9B43952F-F3A5-4088-9510-D1346FB92E44}" dt="2021-02-05T23:34:00.326" v="457" actId="20577"/>
          <ac:spMkLst>
            <pc:docMk/>
            <pc:sldMk cId="1039103696" sldId="256"/>
            <ac:spMk id="2" creationId="{00000000-0000-0000-0000-000000000000}"/>
          </ac:spMkLst>
        </pc:spChg>
        <pc:spChg chg="mod">
          <ac:chgData name="Heath, Edward" userId="94ba757b-764f-4aba-bba6-3bb77ddf3668" providerId="ADAL" clId="{9B43952F-F3A5-4088-9510-D1346FB92E44}" dt="2021-02-05T23:38:36.598" v="757" actId="255"/>
          <ac:spMkLst>
            <pc:docMk/>
            <pc:sldMk cId="1039103696" sldId="256"/>
            <ac:spMk id="3" creationId="{00000000-0000-0000-0000-000000000000}"/>
          </ac:spMkLst>
        </pc:spChg>
        <pc:spChg chg="mod">
          <ac:chgData name="Heath, Edward" userId="94ba757b-764f-4aba-bba6-3bb77ddf3668" providerId="ADAL" clId="{9B43952F-F3A5-4088-9510-D1346FB92E44}" dt="2021-02-05T23:33:45.581" v="453" actId="20577"/>
          <ac:spMkLst>
            <pc:docMk/>
            <pc:sldMk cId="1039103696" sldId="256"/>
            <ac:spMk id="8" creationId="{00000000-0000-0000-0000-000000000000}"/>
          </ac:spMkLst>
        </pc:spChg>
      </pc:sldChg>
      <pc:sldChg chg="delSp modSp add del ord">
        <pc:chgData name="Heath, Edward" userId="94ba757b-764f-4aba-bba6-3bb77ddf3668" providerId="ADAL" clId="{9B43952F-F3A5-4088-9510-D1346FB92E44}" dt="2021-02-05T23:38:58.605" v="768" actId="14100"/>
        <pc:sldMkLst>
          <pc:docMk/>
          <pc:sldMk cId="4084438852" sldId="300"/>
        </pc:sldMkLst>
        <pc:spChg chg="mod">
          <ac:chgData name="Heath, Edward" userId="94ba757b-764f-4aba-bba6-3bb77ddf3668" providerId="ADAL" clId="{9B43952F-F3A5-4088-9510-D1346FB92E44}" dt="2021-02-05T23:38:16.434" v="754" actId="20577"/>
          <ac:spMkLst>
            <pc:docMk/>
            <pc:sldMk cId="4084438852" sldId="300"/>
            <ac:spMk id="2" creationId="{00000000-0000-0000-0000-000000000000}"/>
          </ac:spMkLst>
        </pc:spChg>
        <pc:spChg chg="mod">
          <ac:chgData name="Heath, Edward" userId="94ba757b-764f-4aba-bba6-3bb77ddf3668" providerId="ADAL" clId="{9B43952F-F3A5-4088-9510-D1346FB92E44}" dt="2021-02-05T23:38:58.605" v="768" actId="14100"/>
          <ac:spMkLst>
            <pc:docMk/>
            <pc:sldMk cId="4084438852" sldId="300"/>
            <ac:spMk id="3" creationId="{00000000-0000-0000-0000-000000000000}"/>
          </ac:spMkLst>
        </pc:spChg>
        <pc:spChg chg="del mod">
          <ac:chgData name="Heath, Edward" userId="94ba757b-764f-4aba-bba6-3bb77ddf3668" providerId="ADAL" clId="{9B43952F-F3A5-4088-9510-D1346FB92E44}" dt="2021-02-05T23:37:32.691" v="667" actId="20577"/>
          <ac:spMkLst>
            <pc:docMk/>
            <pc:sldMk cId="4084438852" sldId="300"/>
            <ac:spMk id="6" creationId="{00000000-0000-0000-0000-000000000000}"/>
          </ac:spMkLst>
        </pc:spChg>
        <pc:picChg chg="del">
          <ac:chgData name="Heath, Edward" userId="94ba757b-764f-4aba-bba6-3bb77ddf3668" providerId="ADAL" clId="{9B43952F-F3A5-4088-9510-D1346FB92E44}" dt="2021-02-05T23:37:09.273" v="649"/>
          <ac:picMkLst>
            <pc:docMk/>
            <pc:sldMk cId="4084438852" sldId="300"/>
            <ac:picMk id="4" creationId="{00000000-0000-0000-0000-000000000000}"/>
          </ac:picMkLst>
        </pc:picChg>
        <pc:picChg chg="mod">
          <ac:chgData name="Heath, Edward" userId="94ba757b-764f-4aba-bba6-3bb77ddf3668" providerId="ADAL" clId="{9B43952F-F3A5-4088-9510-D1346FB92E44}" dt="2021-02-05T23:37:29.328" v="666" actId="1076"/>
          <ac:picMkLst>
            <pc:docMk/>
            <pc:sldMk cId="4084438852" sldId="300"/>
            <ac:picMk id="9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532B76-90F2-4206-B4BD-E5E4F874EE8B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AE70CE-982E-45CF-A50D-7076D44C3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08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AE70CE-982E-45CF-A50D-7076D44C380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978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AE70CE-982E-45CF-A50D-7076D44C380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72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c.com/index.cfm" TargetMode="External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rc.com/index.cfm" TargetMode="Externa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rc.com/index.cfm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rc.com/index.cfm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rc.com/index.cfm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rc.com/index.cfm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rc.com/index.cfm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rc.com/index.cfm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rc.com/index.cfm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rc.com/index.cfm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rc.com/index.cfm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Picture 1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28" y="869537"/>
            <a:ext cx="2889644" cy="336516"/>
          </a:xfrm>
          <a:prstGeom prst="rect">
            <a:avLst/>
          </a:prstGeom>
        </p:spPr>
      </p:pic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772633" y="4308942"/>
            <a:ext cx="5881412" cy="1104825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400" b="1" cap="all" spc="250" baseline="0">
                <a:solidFill>
                  <a:schemeClr val="bg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>
              <a:lnSpc>
                <a:spcPts val="2000"/>
              </a:lnSpc>
              <a:spcBef>
                <a:spcPts val="0"/>
              </a:spcBef>
            </a:pPr>
            <a:r>
              <a:rPr lang="en-US" sz="1600" cap="none" spc="100" dirty="0"/>
              <a:t>Click here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753546" y="2190159"/>
            <a:ext cx="7302388" cy="1823577"/>
          </a:xfrm>
        </p:spPr>
        <p:txBody>
          <a:bodyPr lIns="0" tIns="0" rIns="0" bIns="0" anchor="b">
            <a:normAutofit/>
          </a:bodyPr>
          <a:lstStyle>
            <a:lvl1pPr algn="l">
              <a:defRPr sz="3300">
                <a:solidFill>
                  <a:srgbClr val="56BB72"/>
                </a:solidFill>
              </a:defRPr>
            </a:lvl1pPr>
          </a:lstStyle>
          <a:p>
            <a:r>
              <a:rPr lang="en-US" dirty="0"/>
              <a:t>Click</a:t>
            </a:r>
            <a:r>
              <a:rPr lang="en-US" baseline="0" dirty="0"/>
              <a:t> here to edit Master Title style</a:t>
            </a:r>
            <a:endParaRPr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45296" cy="313944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Title 7"/>
          <p:cNvSpPr txBox="1">
            <a:spLocks/>
          </p:cNvSpPr>
          <p:nvPr/>
        </p:nvSpPr>
        <p:spPr>
          <a:xfrm>
            <a:off x="775492" y="6484227"/>
            <a:ext cx="8118134" cy="192221"/>
          </a:xfrm>
          <a:prstGeom prst="rect">
            <a:avLst/>
          </a:prstGeom>
          <a:ln>
            <a:noFill/>
          </a:ln>
        </p:spPr>
        <p:txBody>
          <a:bodyPr vert="horz" lIns="0" tIns="0" rIns="0" bIns="0" anchor="t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200" kern="1200">
                <a:solidFill>
                  <a:srgbClr val="56BB72"/>
                </a:solidFill>
                <a:latin typeface="Arial"/>
                <a:ea typeface="+mj-ea"/>
                <a:cs typeface="+mj-cs"/>
              </a:defRPr>
            </a:lvl1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schemeClr val="bg1"/>
                </a:solidFill>
                <a:latin typeface="Georgia"/>
                <a:cs typeface="Georgia"/>
              </a:rPr>
              <a:t>Boston | Hartford | New York | Providence | Miami | Stamford | Los Angeles | </a:t>
            </a:r>
            <a:r>
              <a:rPr lang="en-US" sz="800" baseline="0" dirty="0">
                <a:solidFill>
                  <a:schemeClr val="bg1"/>
                </a:solidFill>
                <a:latin typeface="Georgia"/>
                <a:cs typeface="Georgia"/>
              </a:rPr>
              <a:t>Wilmington | Philadelphia | Albany </a:t>
            </a:r>
            <a:r>
              <a:rPr lang="en-US" sz="800" dirty="0">
                <a:solidFill>
                  <a:schemeClr val="bg1"/>
                </a:solidFill>
                <a:latin typeface="Georgia"/>
                <a:cs typeface="Georgia"/>
              </a:rPr>
              <a:t>| New London</a:t>
            </a:r>
            <a:r>
              <a:rPr lang="en-US" sz="800" baseline="0" dirty="0">
                <a:solidFill>
                  <a:schemeClr val="bg1"/>
                </a:solidFill>
                <a:latin typeface="Georgia"/>
                <a:cs typeface="Georgia"/>
              </a:rPr>
              <a:t> |</a:t>
            </a:r>
            <a:r>
              <a:rPr lang="en-US" sz="800" dirty="0">
                <a:solidFill>
                  <a:schemeClr val="bg1"/>
                </a:solidFill>
                <a:latin typeface="Georgia"/>
                <a:cs typeface="Georgia"/>
              </a:rPr>
              <a:t> </a:t>
            </a:r>
            <a:r>
              <a:rPr lang="en-US" sz="800" b="1" dirty="0">
                <a:solidFill>
                  <a:schemeClr val="bg1"/>
                </a:solidFill>
                <a:latin typeface="Georgia"/>
                <a:cs typeface="Georgia"/>
              </a:rPr>
              <a:t>rc.com	                       </a:t>
            </a:r>
            <a:r>
              <a:rPr lang="en-US" sz="600" dirty="0">
                <a:solidFill>
                  <a:schemeClr val="bg1"/>
                </a:solidFill>
                <a:latin typeface="Georgia"/>
                <a:cs typeface="Georgia"/>
              </a:rPr>
              <a:t>© 2020  Robinson &amp; Cole </a:t>
            </a:r>
            <a:r>
              <a:rPr lang="en-US" sz="500" dirty="0">
                <a:solidFill>
                  <a:schemeClr val="bg1"/>
                </a:solidFill>
                <a:latin typeface="Georgia"/>
                <a:cs typeface="Georgia"/>
              </a:rPr>
              <a:t>LLP</a:t>
            </a:r>
            <a:r>
              <a:rPr lang="en-US" sz="600" dirty="0">
                <a:solidFill>
                  <a:schemeClr val="bg1"/>
                </a:solidFill>
                <a:latin typeface="Georgia"/>
                <a:cs typeface="Georgia"/>
              </a:rPr>
              <a:t>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pic>
        <p:nvPicPr>
          <p:cNvPr id="7" name="Picture 6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27" y="6476540"/>
            <a:ext cx="1219527" cy="142370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862" y="6391657"/>
            <a:ext cx="3150085" cy="307878"/>
          </a:xfrm>
          <a:prstGeom prst="rect">
            <a:avLst/>
          </a:prstGeom>
        </p:spPr>
        <p:txBody>
          <a:bodyPr anchor="ctr" anchorCtr="0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199139" y="6397025"/>
            <a:ext cx="609600" cy="299869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2D7F9CCB-82DB-4C30-937E-160D6430B9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6150" y="304801"/>
            <a:ext cx="154305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27" y="6476540"/>
            <a:ext cx="1219527" cy="142370"/>
          </a:xfrm>
          <a:prstGeom prst="rect">
            <a:avLst/>
          </a:prstGeom>
        </p:spPr>
      </p:pic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862" y="6391657"/>
            <a:ext cx="3150085" cy="307878"/>
          </a:xfrm>
          <a:prstGeom prst="rect">
            <a:avLst/>
          </a:prstGeom>
        </p:spPr>
        <p:txBody>
          <a:bodyPr anchor="ctr" anchorCtr="0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Slide Number Placeholder 3"/>
          <p:cNvSpPr txBox="1">
            <a:spLocks/>
          </p:cNvSpPr>
          <p:nvPr/>
        </p:nvSpPr>
        <p:spPr>
          <a:xfrm>
            <a:off x="8199139" y="6397025"/>
            <a:ext cx="609600" cy="299869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2D7F9CCB-82DB-4C30-937E-160D6430B9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pic>
        <p:nvPicPr>
          <p:cNvPr id="18" name="Picture 17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27" y="6476540"/>
            <a:ext cx="1219527" cy="142370"/>
          </a:xfrm>
          <a:prstGeom prst="rect">
            <a:avLst/>
          </a:prstGeom>
        </p:spPr>
      </p:pic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862" y="6391657"/>
            <a:ext cx="3150085" cy="307878"/>
          </a:xfrm>
          <a:prstGeom prst="rect">
            <a:avLst/>
          </a:prstGeom>
        </p:spPr>
        <p:txBody>
          <a:bodyPr anchor="ctr" anchorCtr="0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Slide Number Placeholder 3"/>
          <p:cNvSpPr txBox="1">
            <a:spLocks/>
          </p:cNvSpPr>
          <p:nvPr/>
        </p:nvSpPr>
        <p:spPr>
          <a:xfrm>
            <a:off x="8199139" y="6397025"/>
            <a:ext cx="609600" cy="299869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2D7F9CCB-82DB-4C30-937E-160D6430B9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7762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rgbClr val="2D3E4E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56578" y="6391656"/>
            <a:ext cx="8833104" cy="309563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48700" y="2273743"/>
            <a:ext cx="8833104" cy="126431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8700" y="2273743"/>
            <a:ext cx="8833104" cy="12643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pic>
        <p:nvPicPr>
          <p:cNvPr id="30" name="Picture 29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27" y="6476540"/>
            <a:ext cx="1219527" cy="142370"/>
          </a:xfrm>
          <a:prstGeom prst="rect">
            <a:avLst/>
          </a:prstGeom>
        </p:spPr>
      </p:pic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862" y="6391657"/>
            <a:ext cx="3150085" cy="307878"/>
          </a:xfrm>
          <a:prstGeom prst="rect">
            <a:avLst/>
          </a:prstGeom>
        </p:spPr>
        <p:txBody>
          <a:bodyPr anchor="ctr" anchorCtr="0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32" name="Slide Number Placeholder 3"/>
          <p:cNvSpPr txBox="1">
            <a:spLocks/>
          </p:cNvSpPr>
          <p:nvPr/>
        </p:nvSpPr>
        <p:spPr>
          <a:xfrm>
            <a:off x="8199139" y="6397025"/>
            <a:ext cx="609600" cy="299869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2D7F9CCB-82DB-4C30-937E-160D6430B9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1000"/>
            <a:ext cx="8534400" cy="809625"/>
          </a:xfrm>
        </p:spPr>
        <p:txBody>
          <a:bodyPr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566672"/>
            <a:ext cx="4038600" cy="4681728"/>
          </a:xfrm>
        </p:spPr>
        <p:txBody>
          <a:bodyPr/>
          <a:lstStyle>
            <a:lvl1pPr>
              <a:defRPr sz="25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566672"/>
            <a:ext cx="4038600" cy="4681728"/>
          </a:xfrm>
        </p:spPr>
        <p:txBody>
          <a:bodyPr/>
          <a:lstStyle>
            <a:lvl1pPr>
              <a:defRPr sz="25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pic>
        <p:nvPicPr>
          <p:cNvPr id="11" name="Picture 10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27" y="6476540"/>
            <a:ext cx="1219527" cy="142370"/>
          </a:xfrm>
          <a:prstGeom prst="rect">
            <a:avLst/>
          </a:prstGeom>
        </p:spPr>
      </p:pic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862" y="6391657"/>
            <a:ext cx="3150085" cy="307878"/>
          </a:xfrm>
          <a:prstGeom prst="rect">
            <a:avLst/>
          </a:prstGeom>
        </p:spPr>
        <p:txBody>
          <a:bodyPr anchor="ctr" anchorCtr="0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Slide Number Placeholder 3"/>
          <p:cNvSpPr txBox="1">
            <a:spLocks/>
          </p:cNvSpPr>
          <p:nvPr/>
        </p:nvSpPr>
        <p:spPr>
          <a:xfrm>
            <a:off x="8199139" y="6397025"/>
            <a:ext cx="609600" cy="299869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2D7F9CCB-82DB-4C30-937E-160D6430B97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52400" y="152400"/>
            <a:ext cx="8833104" cy="12643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tx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476826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  <a:latin typeface="Arial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476826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>
                <a:latin typeface="Arial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301752" y="304801"/>
            <a:ext cx="8534400" cy="838200"/>
          </a:xfrm>
        </p:spPr>
        <p:txBody>
          <a:bodyPr rtlCol="0" anchor="ctr" anchorCtr="0"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pic>
        <p:nvPicPr>
          <p:cNvPr id="28" name="Picture 27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27" y="6476540"/>
            <a:ext cx="1219527" cy="142370"/>
          </a:xfrm>
          <a:prstGeom prst="rect">
            <a:avLst/>
          </a:prstGeom>
        </p:spPr>
      </p:pic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862" y="6391657"/>
            <a:ext cx="3150085" cy="307878"/>
          </a:xfrm>
          <a:prstGeom prst="rect">
            <a:avLst/>
          </a:prstGeom>
        </p:spPr>
        <p:txBody>
          <a:bodyPr anchor="ctr" anchorCtr="0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31" name="Slide Number Placeholder 3"/>
          <p:cNvSpPr txBox="1">
            <a:spLocks/>
          </p:cNvSpPr>
          <p:nvPr/>
        </p:nvSpPr>
        <p:spPr>
          <a:xfrm>
            <a:off x="8199139" y="6397025"/>
            <a:ext cx="609600" cy="299869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2D7F9CCB-82DB-4C30-937E-160D6430B9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6226"/>
            <a:ext cx="85344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pic>
        <p:nvPicPr>
          <p:cNvPr id="5" name="Picture 4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27" y="6476540"/>
            <a:ext cx="1219527" cy="14237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862" y="6391657"/>
            <a:ext cx="3150085" cy="307878"/>
          </a:xfrm>
          <a:prstGeom prst="rect">
            <a:avLst/>
          </a:prstGeom>
        </p:spPr>
        <p:txBody>
          <a:bodyPr anchor="ctr" anchorCtr="0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199139" y="6397025"/>
            <a:ext cx="609600" cy="299869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2D7F9CCB-82DB-4C30-937E-160D6430B9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2206" y="6391656"/>
            <a:ext cx="8833104" cy="309563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pic>
        <p:nvPicPr>
          <p:cNvPr id="13" name="Picture 12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27" y="6476540"/>
            <a:ext cx="1219527" cy="142370"/>
          </a:xfrm>
          <a:prstGeom prst="rect">
            <a:avLst/>
          </a:prstGeom>
        </p:spPr>
      </p:pic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862" y="6391657"/>
            <a:ext cx="3150085" cy="307878"/>
          </a:xfrm>
          <a:prstGeom prst="rect">
            <a:avLst/>
          </a:prstGeom>
        </p:spPr>
        <p:txBody>
          <a:bodyPr anchor="ctr" anchorCtr="0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3"/>
          <p:cNvSpPr txBox="1">
            <a:spLocks/>
          </p:cNvSpPr>
          <p:nvPr/>
        </p:nvSpPr>
        <p:spPr>
          <a:xfrm>
            <a:off x="8199139" y="6397025"/>
            <a:ext cx="609600" cy="299869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2D7F9CCB-82DB-4C30-937E-160D6430B9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533400"/>
            <a:ext cx="2743200" cy="5943600"/>
          </a:xfrm>
          <a:prstGeom prst="rect">
            <a:avLst/>
          </a:prstGeom>
          <a:solidFill>
            <a:schemeClr val="bg2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57303" y="6396336"/>
            <a:ext cx="8833104" cy="309563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pic>
        <p:nvPicPr>
          <p:cNvPr id="23" name="Picture 22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27" y="6476540"/>
            <a:ext cx="1219527" cy="142370"/>
          </a:xfrm>
          <a:prstGeom prst="rect">
            <a:avLst/>
          </a:prstGeom>
        </p:spPr>
      </p:pic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862" y="6391657"/>
            <a:ext cx="3150085" cy="307878"/>
          </a:xfrm>
          <a:prstGeom prst="rect">
            <a:avLst/>
          </a:prstGeom>
        </p:spPr>
        <p:txBody>
          <a:bodyPr anchor="ctr" anchorCtr="0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3"/>
          <p:cNvSpPr txBox="1">
            <a:spLocks/>
          </p:cNvSpPr>
          <p:nvPr/>
        </p:nvSpPr>
        <p:spPr>
          <a:xfrm>
            <a:off x="8199139" y="6397025"/>
            <a:ext cx="609600" cy="299869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2D7F9CCB-82DB-4C30-937E-160D6430B9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1"/>
          </a:solidFill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533400"/>
            <a:ext cx="2743200" cy="5953601"/>
          </a:xfrm>
          <a:prstGeom prst="rect">
            <a:avLst/>
          </a:prstGeom>
          <a:solidFill>
            <a:schemeClr val="bg2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96336"/>
            <a:ext cx="8833104" cy="309563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pic>
        <p:nvPicPr>
          <p:cNvPr id="25" name="Picture 24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27" y="6476540"/>
            <a:ext cx="1219527" cy="142370"/>
          </a:xfrm>
          <a:prstGeom prst="rect">
            <a:avLst/>
          </a:prstGeom>
        </p:spPr>
      </p:pic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862" y="6391657"/>
            <a:ext cx="3150085" cy="307878"/>
          </a:xfrm>
          <a:prstGeom prst="rect">
            <a:avLst/>
          </a:prstGeom>
        </p:spPr>
        <p:txBody>
          <a:bodyPr anchor="ctr" anchorCtr="0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Slide Number Placeholder 3"/>
          <p:cNvSpPr txBox="1">
            <a:spLocks/>
          </p:cNvSpPr>
          <p:nvPr/>
        </p:nvSpPr>
        <p:spPr>
          <a:xfrm>
            <a:off x="8199139" y="6397025"/>
            <a:ext cx="609600" cy="299869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2D7F9CCB-82DB-4C30-937E-160D6430B9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rc.com/index.cfm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126" y="6398386"/>
            <a:ext cx="8833104" cy="309563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316747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304800"/>
            <a:ext cx="8534400" cy="866775"/>
          </a:xfrm>
          <a:prstGeom prst="rect">
            <a:avLst/>
          </a:prstGeom>
        </p:spPr>
        <p:txBody>
          <a:bodyPr vert="horz" anchor="ctr" anchorCtr="0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pic>
        <p:nvPicPr>
          <p:cNvPr id="27" name="Picture 26">
            <a:hlinkClick r:id="rId13"/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27" y="6476540"/>
            <a:ext cx="1219527" cy="142370"/>
          </a:xfrm>
          <a:prstGeom prst="rect">
            <a:avLst/>
          </a:prstGeom>
        </p:spPr>
      </p:pic>
      <p:sp>
        <p:nvSpPr>
          <p:cNvPr id="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00862" y="6391657"/>
            <a:ext cx="3150085" cy="307878"/>
          </a:xfrm>
          <a:prstGeom prst="rect">
            <a:avLst/>
          </a:prstGeom>
        </p:spPr>
        <p:txBody>
          <a:bodyPr anchor="ctr" anchorCtr="0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3"/>
          <p:cNvSpPr txBox="1">
            <a:spLocks/>
          </p:cNvSpPr>
          <p:nvPr/>
        </p:nvSpPr>
        <p:spPr>
          <a:xfrm>
            <a:off x="8199139" y="6397025"/>
            <a:ext cx="609600" cy="299869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2D7F9CCB-82DB-4C30-937E-160D6430B9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3300" kern="1200">
          <a:solidFill>
            <a:schemeClr val="accent1"/>
          </a:solidFill>
          <a:latin typeface="Arial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tx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Arial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tx1"/>
        </a:buClr>
        <a:buSzPct val="70000"/>
        <a:buFont typeface="Wingdings"/>
        <a:buChar char=""/>
        <a:defRPr kumimoji="0" sz="2200" kern="1200">
          <a:solidFill>
            <a:schemeClr val="tx1"/>
          </a:solidFill>
          <a:latin typeface="Arial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tx1"/>
        </a:buClr>
        <a:buSzPct val="75000"/>
        <a:buFont typeface="Lucida Grande"/>
        <a:buChar char="●"/>
        <a:defRPr kumimoji="0" sz="2000" kern="1200">
          <a:solidFill>
            <a:schemeClr val="tx1"/>
          </a:solidFill>
          <a:latin typeface="Arial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tx1"/>
        </a:buClr>
        <a:buSzPct val="70000"/>
        <a:buFont typeface="Wingdings"/>
        <a:buChar char=""/>
        <a:defRPr kumimoji="0"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tx1"/>
        </a:buClr>
        <a:buFontTx/>
        <a:buChar char="•"/>
        <a:defRPr kumimoji="0" sz="1800" kern="1200">
          <a:solidFill>
            <a:schemeClr val="tx1"/>
          </a:solidFill>
          <a:latin typeface="Arial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2633" y="4565374"/>
            <a:ext cx="5881412" cy="1633472"/>
          </a:xfrm>
        </p:spPr>
        <p:txBody>
          <a:bodyPr/>
          <a:lstStyle/>
          <a:p>
            <a:pPr>
              <a:lnSpc>
                <a:spcPts val="2000"/>
              </a:lnSpc>
              <a:spcBef>
                <a:spcPts val="0"/>
              </a:spcBef>
            </a:pPr>
            <a:r>
              <a:rPr lang="en-US" sz="1800" cap="none" spc="100" dirty="0"/>
              <a:t>Edward J. Heath, Esq.</a:t>
            </a:r>
          </a:p>
          <a:p>
            <a:pPr>
              <a:lnSpc>
                <a:spcPts val="2000"/>
              </a:lnSpc>
              <a:spcBef>
                <a:spcPts val="0"/>
              </a:spcBef>
            </a:pPr>
            <a:r>
              <a:rPr lang="en-US" sz="1500" cap="none" spc="100" dirty="0"/>
              <a:t>Robinson &amp; Cole LLP</a:t>
            </a:r>
          </a:p>
          <a:p>
            <a:pPr>
              <a:lnSpc>
                <a:spcPts val="2000"/>
              </a:lnSpc>
              <a:spcBef>
                <a:spcPts val="0"/>
              </a:spcBef>
            </a:pPr>
            <a:endParaRPr lang="en-US" sz="1200" cap="none" spc="100" dirty="0"/>
          </a:p>
          <a:p>
            <a:pPr>
              <a:lnSpc>
                <a:spcPts val="2000"/>
              </a:lnSpc>
              <a:spcBef>
                <a:spcPts val="0"/>
              </a:spcBef>
            </a:pPr>
            <a:r>
              <a:rPr lang="en-US" sz="1200" cap="none" spc="100" dirty="0"/>
              <a:t>Presented February 10, 2021 in connection with</a:t>
            </a:r>
          </a:p>
          <a:p>
            <a:pPr>
              <a:lnSpc>
                <a:spcPts val="2000"/>
              </a:lnSpc>
              <a:spcBef>
                <a:spcPts val="0"/>
              </a:spcBef>
            </a:pPr>
            <a:r>
              <a:rPr lang="en-US" sz="1200" cap="none" spc="100" dirty="0"/>
              <a:t>ORDINE DEGLI AVVOCATI DI ROMA </a:t>
            </a:r>
            <a:r>
              <a:rPr lang="en-US" sz="1200" i="1" cap="none" spc="100" dirty="0"/>
              <a:t>and</a:t>
            </a:r>
          </a:p>
          <a:p>
            <a:pPr>
              <a:lnSpc>
                <a:spcPts val="2000"/>
              </a:lnSpc>
              <a:spcBef>
                <a:spcPts val="0"/>
              </a:spcBef>
            </a:pPr>
            <a:r>
              <a:rPr lang="en-US" sz="1200" cap="none" spc="100" dirty="0"/>
              <a:t>HARTFORD COUNTY BAR ASSOCIATION</a:t>
            </a:r>
          </a:p>
          <a:p>
            <a:pPr>
              <a:lnSpc>
                <a:spcPts val="2000"/>
              </a:lnSpc>
              <a:spcBef>
                <a:spcPts val="0"/>
              </a:spcBef>
            </a:pPr>
            <a:endParaRPr lang="en-US" sz="1200" cap="none" spc="1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3546" y="2123831"/>
            <a:ext cx="7302388" cy="232227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u="sng" dirty="0"/>
              <a:t>The Practice of Law In Connecticut</a:t>
            </a:r>
            <a:br>
              <a:rPr lang="en-US" u="sng" dirty="0"/>
            </a:br>
            <a:r>
              <a:rPr lang="en-US" dirty="0"/>
              <a:t/>
            </a:r>
            <a:br>
              <a:rPr lang="en-US" dirty="0"/>
            </a:br>
            <a:r>
              <a:rPr lang="en-US" sz="3000" dirty="0"/>
              <a:t>Legal Aid Services / Pro Bono Work, </a:t>
            </a:r>
            <a:br>
              <a:rPr lang="en-US" sz="3000" dirty="0"/>
            </a:br>
            <a:r>
              <a:rPr lang="en-US" sz="3000" dirty="0"/>
              <a:t>Self-Represented Litigants, and</a:t>
            </a:r>
            <a:br>
              <a:rPr lang="en-US" sz="3000" dirty="0"/>
            </a:br>
            <a:r>
              <a:rPr lang="en-US" sz="3000" dirty="0"/>
              <a:t>Bar Associations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8" name="Subtitle 8"/>
          <p:cNvSpPr txBox="1">
            <a:spLocks/>
          </p:cNvSpPr>
          <p:nvPr/>
        </p:nvSpPr>
        <p:spPr>
          <a:xfrm>
            <a:off x="772633" y="5638800"/>
            <a:ext cx="5881412" cy="489342"/>
          </a:xfrm>
          <a:prstGeom prst="rect">
            <a:avLst/>
          </a:prstGeom>
        </p:spPr>
        <p:txBody>
          <a:bodyPr vert="horz" lIns="0" tIns="0" rIns="0" bIns="0" anchor="b" anchorCtr="0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tx1"/>
              </a:buClr>
              <a:buSzPct val="85000"/>
              <a:buFont typeface="Wingdings 2"/>
              <a:buNone/>
              <a:defRPr kumimoji="0" sz="1400" b="1" kern="1200" cap="all" spc="250" baseline="0">
                <a:solidFill>
                  <a:schemeClr val="bg1"/>
                </a:solidFill>
                <a:latin typeface="Arial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70000"/>
              <a:buFont typeface="Wingdings"/>
              <a:buNone/>
              <a:defRPr kumimoji="0" sz="22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75000"/>
              <a:buFont typeface="Lucida Grande"/>
              <a:buNone/>
              <a:defRPr kumimoji="0"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70000"/>
              <a:buFont typeface="Wingdings"/>
              <a:buNone/>
              <a:defRPr kumimoji="0"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000"/>
              </a:lnSpc>
              <a:spcBef>
                <a:spcPts val="0"/>
              </a:spcBef>
            </a:pPr>
            <a:r>
              <a:rPr lang="en-US" sz="1400" b="0" cap="none" spc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39103696"/>
      </p:ext>
    </p:extLst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A5E1D8-7D90-4F77-ACEE-EEB50FA7A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Hartford County Bar Association - 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829ABCF-2250-4CE5-9D78-FB4E13ADCBF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1700" dirty="0"/>
              <a:t>To advance jurisprudence,</a:t>
            </a:r>
          </a:p>
          <a:p>
            <a:pPr marL="0" indent="0">
              <a:buNone/>
            </a:pPr>
            <a:endParaRPr lang="en-US" sz="1700" dirty="0"/>
          </a:p>
          <a:p>
            <a:r>
              <a:rPr lang="en-US" sz="1700" dirty="0"/>
              <a:t>To facilitate the administration of justice, </a:t>
            </a:r>
          </a:p>
          <a:p>
            <a:pPr marL="0" indent="0">
              <a:buNone/>
            </a:pPr>
            <a:endParaRPr lang="en-US" sz="1700" dirty="0"/>
          </a:p>
          <a:p>
            <a:r>
              <a:rPr lang="en-US" sz="1700" dirty="0"/>
              <a:t>To assist in the improvement of the Connecticut and national judiciaries,</a:t>
            </a:r>
          </a:p>
          <a:p>
            <a:pPr marL="0" indent="0">
              <a:buNone/>
            </a:pPr>
            <a:endParaRPr lang="en-US" sz="1700" dirty="0"/>
          </a:p>
          <a:p>
            <a:r>
              <a:rPr lang="en-US" sz="1700" dirty="0"/>
              <a:t>To uphold and improve the professional and educational standards of the legal profession,</a:t>
            </a:r>
          </a:p>
          <a:p>
            <a:pPr marL="0" indent="0">
              <a:buNone/>
            </a:pPr>
            <a:endParaRPr lang="en-US" sz="1700" dirty="0"/>
          </a:p>
          <a:p>
            <a:r>
              <a:rPr lang="en-US" sz="1700" dirty="0"/>
              <a:t>To assist in employing the abilities of the legal professional for the general good of the public,</a:t>
            </a:r>
          </a:p>
          <a:p>
            <a:pPr marL="0" indent="0">
              <a:buNone/>
            </a:pPr>
            <a:endParaRPr lang="en-US" sz="1700" dirty="0"/>
          </a:p>
          <a:p>
            <a:r>
              <a:rPr lang="en-US" sz="1700" dirty="0"/>
              <a:t>To encourage cordial relations of the members of the Bar, and</a:t>
            </a:r>
          </a:p>
          <a:p>
            <a:pPr marL="0" indent="0">
              <a:buNone/>
            </a:pPr>
            <a:endParaRPr lang="en-US" sz="1700" dirty="0"/>
          </a:p>
          <a:p>
            <a:r>
              <a:rPr lang="en-US" sz="1700" dirty="0"/>
              <a:t>To cooperate with other Bar Associations.</a:t>
            </a:r>
          </a:p>
        </p:txBody>
      </p:sp>
    </p:spTree>
    <p:extLst>
      <p:ext uri="{BB962C8B-B14F-4D97-AF65-F5344CB8AC3E}">
        <p14:creationId xmlns:p14="http://schemas.microsoft.com/office/powerpoint/2010/main" val="2928603554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pic>
        <p:nvPicPr>
          <p:cNvPr id="9" name="Picture 2" descr="M:\Graphics\Photos\Lawyer and Staff Photos\Lawyer, Analyst, and Paralegal Photos_PRINT (NEW)\HEA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640" y="1865070"/>
            <a:ext cx="2930891" cy="2651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782469" y="4754880"/>
            <a:ext cx="30430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b="1" dirty="0"/>
              <a:t>Edward J. Heath, Esq.</a:t>
            </a:r>
          </a:p>
          <a:p>
            <a:pPr algn="ctr"/>
            <a:r>
              <a:rPr lang="en-US" altLang="en-US" dirty="0"/>
              <a:t>Robinson &amp; Cole LLP</a:t>
            </a:r>
          </a:p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10959" y="4093633"/>
            <a:ext cx="2305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dirty="0"/>
              <a:t>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438852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0ED1FC-9271-40B6-ABAD-60137F93D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Aid Services vs. Pro Bono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A7DBE8-CA5E-47FD-805C-6C752BF5DD4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Different concepts</a:t>
            </a:r>
          </a:p>
          <a:p>
            <a:pPr lvl="1"/>
            <a:r>
              <a:rPr lang="en-US" dirty="0"/>
              <a:t>Legal Aid Services:  </a:t>
            </a:r>
          </a:p>
          <a:p>
            <a:pPr lvl="2"/>
            <a:r>
              <a:rPr lang="en-US" dirty="0"/>
              <a:t>Non-governmental organizations/law firms</a:t>
            </a:r>
          </a:p>
          <a:p>
            <a:pPr lvl="2"/>
            <a:r>
              <a:rPr lang="en-US" dirty="0"/>
              <a:t>Operated as non-for-profits</a:t>
            </a:r>
          </a:p>
          <a:p>
            <a:pPr lvl="2"/>
            <a:r>
              <a:rPr lang="en-US" dirty="0"/>
              <a:t>Lawyers on staff</a:t>
            </a:r>
          </a:p>
          <a:p>
            <a:pPr lvl="2"/>
            <a:r>
              <a:rPr lang="en-US" dirty="0"/>
              <a:t>Provide free legal assistance </a:t>
            </a:r>
          </a:p>
          <a:p>
            <a:pPr lvl="2"/>
            <a:r>
              <a:rPr lang="en-US" dirty="0"/>
              <a:t>To poor individuals </a:t>
            </a:r>
          </a:p>
          <a:p>
            <a:pPr marL="274320" lvl="1" indent="0">
              <a:buNone/>
            </a:pPr>
            <a:endParaRPr lang="en-US" dirty="0"/>
          </a:p>
          <a:p>
            <a:pPr lvl="1"/>
            <a:r>
              <a:rPr lang="en-US" dirty="0"/>
              <a:t>Pro Bono Service:  </a:t>
            </a:r>
          </a:p>
          <a:p>
            <a:pPr lvl="2"/>
            <a:r>
              <a:rPr lang="en-US" dirty="0"/>
              <a:t>Lawyers working at private for-profit law firms or companies  </a:t>
            </a:r>
          </a:p>
          <a:p>
            <a:pPr lvl="2"/>
            <a:r>
              <a:rPr lang="en-US" dirty="0"/>
              <a:t>Provide free (or very low cost) legal services </a:t>
            </a:r>
          </a:p>
          <a:p>
            <a:pPr lvl="2"/>
            <a:r>
              <a:rPr lang="en-US" dirty="0"/>
              <a:t>To poor individuals or non-profit entities </a:t>
            </a:r>
          </a:p>
        </p:txBody>
      </p:sp>
    </p:spTree>
    <p:extLst>
      <p:ext uri="{BB962C8B-B14F-4D97-AF65-F5344CB8AC3E}">
        <p14:creationId xmlns:p14="http://schemas.microsoft.com/office/powerpoint/2010/main" val="140928548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59E6B3-39B7-4237-AB78-CFE21D12E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Aid Services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2C1B76-F524-43CF-A3A2-E530DE6CF80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Often geographical, connected to large city</a:t>
            </a:r>
          </a:p>
          <a:p>
            <a:r>
              <a:rPr lang="en-US" dirty="0"/>
              <a:t>May also be issue-specific (e.g., veterans, children)</a:t>
            </a:r>
          </a:p>
          <a:p>
            <a:endParaRPr lang="en-US" dirty="0"/>
          </a:p>
          <a:p>
            <a:pPr lvl="1"/>
            <a:r>
              <a:rPr lang="en-US" u="sng" dirty="0"/>
              <a:t>Greater Hartford Legal Aid</a:t>
            </a:r>
          </a:p>
          <a:p>
            <a:pPr lvl="2"/>
            <a:r>
              <a:rPr lang="en-US" dirty="0"/>
              <a:t>Founded: Over 100 years ago, via Hartford County Bar </a:t>
            </a:r>
            <a:r>
              <a:rPr lang="en-US" dirty="0" err="1"/>
              <a:t>Ass’n</a:t>
            </a:r>
            <a:endParaRPr lang="en-US" dirty="0"/>
          </a:p>
          <a:p>
            <a:pPr lvl="2"/>
            <a:r>
              <a:rPr lang="en-US" dirty="0"/>
              <a:t>Mission:  Achieve equal justice for poor people of Hartford</a:t>
            </a:r>
          </a:p>
          <a:p>
            <a:pPr lvl="2"/>
            <a:r>
              <a:rPr lang="en-US" dirty="0"/>
              <a:t>Size:  22 staff lawyers (also: private volunteers lawyers) </a:t>
            </a:r>
          </a:p>
          <a:p>
            <a:pPr lvl="2"/>
            <a:r>
              <a:rPr lang="en-US" dirty="0"/>
              <a:t>Scope: Housing, Education, Immigration, Government Benefits, Family, Domestic Violence Protection, and the like</a:t>
            </a:r>
          </a:p>
          <a:p>
            <a:pPr lvl="2"/>
            <a:r>
              <a:rPr lang="en-US" dirty="0"/>
              <a:t>Exclusion: Personal injury claims, business disputes, criminal defense (because of public defenders)</a:t>
            </a:r>
          </a:p>
          <a:p>
            <a:pPr lvl="2"/>
            <a:r>
              <a:rPr lang="en-US" dirty="0"/>
              <a:t>Funding:  Judicial system (court filing fees), private law firms and corporations, individual, donations, federal and state financial grants</a:t>
            </a:r>
          </a:p>
          <a:p>
            <a:pPr lvl="2"/>
            <a:endParaRPr lang="en-US" dirty="0"/>
          </a:p>
          <a:p>
            <a:pPr marL="59436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066114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D413B9-A2BF-4631-91D9-146A5268D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 Bono Work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A1E75C-3D6A-4D90-8417-87B4D473D77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Rule 6.1 of the Rules of Professional Conduct </a:t>
            </a:r>
          </a:p>
          <a:p>
            <a:pPr lvl="1"/>
            <a:r>
              <a:rPr lang="en-US" dirty="0"/>
              <a:t>“Every lawyer has a professional responsibility to provide legal services to those unable to pay [and] should aspire to render at least fifty (50) hours of </a:t>
            </a:r>
            <a:r>
              <a:rPr lang="en-US" i="1" dirty="0"/>
              <a:t>pro bono </a:t>
            </a:r>
            <a:r>
              <a:rPr lang="en-US" i="1" dirty="0" err="1"/>
              <a:t>publico</a:t>
            </a:r>
            <a:r>
              <a:rPr lang="en-US" i="1" dirty="0"/>
              <a:t> </a:t>
            </a:r>
            <a:r>
              <a:rPr lang="en-US" dirty="0"/>
              <a:t>legal services per year.”</a:t>
            </a:r>
          </a:p>
          <a:p>
            <a:pPr marL="274320" lvl="1" indent="0">
              <a:buNone/>
            </a:pPr>
            <a:endParaRPr lang="en-US" dirty="0"/>
          </a:p>
          <a:p>
            <a:pPr lvl="1"/>
            <a:r>
              <a:rPr lang="en-US" dirty="0"/>
              <a:t>Voluntary/aspirational; failure does not lead to professional discipline  </a:t>
            </a:r>
          </a:p>
          <a:p>
            <a:endParaRPr lang="en-US" sz="2800" dirty="0"/>
          </a:p>
          <a:p>
            <a:r>
              <a:rPr lang="en-US" sz="2800" dirty="0"/>
              <a:t>Law school ethics classes emphasize pro bono</a:t>
            </a:r>
          </a:p>
          <a:p>
            <a:endParaRPr lang="en-US" sz="2800" dirty="0"/>
          </a:p>
          <a:p>
            <a:r>
              <a:rPr lang="en-US" sz="2800" dirty="0"/>
              <a:t>Part of law firm culture (Pro Bono Partner/Committee)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13843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43DF8F-F82C-4DDC-B856-31CC4BF39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 Bono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71390C-9707-4045-916A-86FF048886D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500" dirty="0"/>
              <a:t>In most firms, a lawyer’s pro bono hours count toward billable hours targets, usually with some cap on the number of pro bono hours (e.g., 50 or 100 hours)</a:t>
            </a:r>
          </a:p>
          <a:p>
            <a:pPr marL="0" indent="0">
              <a:buNone/>
            </a:pPr>
            <a:endParaRPr lang="en-US" sz="2500" dirty="0"/>
          </a:p>
          <a:p>
            <a:r>
              <a:rPr lang="en-US" sz="2500" dirty="0"/>
              <a:t>For many firms, 2-3% of overall billable hours to pro bono (may be millions of dollars)</a:t>
            </a:r>
          </a:p>
          <a:p>
            <a:pPr marL="0" indent="0">
              <a:buNone/>
            </a:pPr>
            <a:endParaRPr lang="en-US" sz="2500" dirty="0"/>
          </a:p>
          <a:p>
            <a:r>
              <a:rPr lang="en-US" sz="2500" dirty="0"/>
              <a:t>No compensation by the government for this work; the value comes off of the “bottom line”.  </a:t>
            </a:r>
          </a:p>
          <a:p>
            <a:pPr marL="0" indent="0">
              <a:buNone/>
            </a:pP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875604851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6523F8-79FC-4347-896C-5783E8FF8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 Bono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3D635C-FD60-4957-ACC9-32224198086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Scope of services is similar to legal aid, but broader in that often includes criminal defense work and advising smaller charities/non-profit organizations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Referrals may come</a:t>
            </a:r>
          </a:p>
          <a:p>
            <a:pPr lvl="1"/>
            <a:r>
              <a:rPr lang="en-US" dirty="0"/>
              <a:t>directly to lawyers/firms by client, </a:t>
            </a:r>
          </a:p>
          <a:p>
            <a:pPr lvl="1"/>
            <a:r>
              <a:rPr lang="en-US" dirty="0"/>
              <a:t>from legal aid services, or</a:t>
            </a:r>
          </a:p>
          <a:p>
            <a:pPr lvl="1"/>
            <a:r>
              <a:rPr lang="en-US" dirty="0"/>
              <a:t>from judges/courts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Incidence of malpractice is about the same whether services are provided for “full fee” or</a:t>
            </a:r>
            <a:r>
              <a:rPr lang="en-US" baseline="0" dirty="0"/>
              <a:t> </a:t>
            </a:r>
            <a:r>
              <a:rPr lang="en-US" dirty="0"/>
              <a:t>on a pro bono basis</a:t>
            </a:r>
          </a:p>
        </p:txBody>
      </p:sp>
    </p:spTree>
    <p:extLst>
      <p:ext uri="{BB962C8B-B14F-4D97-AF65-F5344CB8AC3E}">
        <p14:creationId xmlns:p14="http://schemas.microsoft.com/office/powerpoint/2010/main" val="3554206620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44B4C1-ED16-4E45-A846-95BE25F0D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 Se Litigants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ECA9A7A-0375-4434-BB46-35A0622E5E2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Pro Se – “in one’s on behalf”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Individual may represent themselves in court cases</a:t>
            </a:r>
          </a:p>
          <a:p>
            <a:endParaRPr lang="en-US" dirty="0"/>
          </a:p>
          <a:p>
            <a:r>
              <a:rPr lang="en-US" dirty="0"/>
              <a:t>Considered to be an important right in U.S. </a:t>
            </a:r>
          </a:p>
          <a:p>
            <a:pPr lvl="1"/>
            <a:r>
              <a:rPr lang="en-US" dirty="0"/>
              <a:t>From the beginning of the U.S.; law signed by President Washington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Permitted in criminal and civil cases</a:t>
            </a:r>
          </a:p>
          <a:p>
            <a:pPr lvl="1"/>
            <a:r>
              <a:rPr lang="en-US" dirty="0"/>
              <a:t>File pleadings</a:t>
            </a:r>
          </a:p>
          <a:p>
            <a:pPr lvl="1"/>
            <a:r>
              <a:rPr lang="en-US" dirty="0"/>
              <a:t>Make legal arguments</a:t>
            </a:r>
          </a:p>
          <a:p>
            <a:pPr lvl="1"/>
            <a:r>
              <a:rPr lang="en-US" dirty="0"/>
              <a:t>Examine witnesses  </a:t>
            </a:r>
          </a:p>
        </p:txBody>
      </p:sp>
    </p:spTree>
    <p:extLst>
      <p:ext uri="{BB962C8B-B14F-4D97-AF65-F5344CB8AC3E}">
        <p14:creationId xmlns:p14="http://schemas.microsoft.com/office/powerpoint/2010/main" val="1748661468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F6AE85-F5E4-4D16-B173-D33EA3F28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 Se Litigants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88D8C9-E894-4A71-A91B-88F6029193B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Limitations</a:t>
            </a:r>
          </a:p>
          <a:p>
            <a:pPr lvl="1"/>
            <a:r>
              <a:rPr lang="en-US" dirty="0"/>
              <a:t>Capacity required for pro se party</a:t>
            </a:r>
          </a:p>
          <a:p>
            <a:pPr lvl="1"/>
            <a:r>
              <a:rPr lang="en-US" dirty="0"/>
              <a:t>May not represent family members or business</a:t>
            </a:r>
          </a:p>
          <a:p>
            <a:pPr marL="274320" lvl="1" indent="0">
              <a:buNone/>
            </a:pPr>
            <a:endParaRPr lang="en-US" dirty="0"/>
          </a:p>
          <a:p>
            <a:r>
              <a:rPr lang="en-US" dirty="0"/>
              <a:t>Generally receive some flexibility but not sympathy</a:t>
            </a:r>
          </a:p>
          <a:p>
            <a:endParaRPr lang="en-US" dirty="0"/>
          </a:p>
          <a:p>
            <a:r>
              <a:rPr lang="en-US" dirty="0"/>
              <a:t>Tendency to create practical issues due to pro se litigant’s lack of understanding of substantive law and procedure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942811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AFDD1C-6176-4DD8-BE60-C80B654A6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 Associations Generally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3A6125-5E14-4175-84A8-384FF29BA01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law license is required, but bar association membership is optional.</a:t>
            </a:r>
          </a:p>
          <a:p>
            <a:endParaRPr lang="en-US" dirty="0"/>
          </a:p>
          <a:p>
            <a:r>
              <a:rPr lang="en-US" dirty="0"/>
              <a:t>Examples</a:t>
            </a:r>
          </a:p>
          <a:p>
            <a:pPr lvl="1"/>
            <a:r>
              <a:rPr lang="en-US" dirty="0"/>
              <a:t>Hartford County Bar Association (1783)</a:t>
            </a:r>
          </a:p>
          <a:p>
            <a:pPr lvl="1"/>
            <a:r>
              <a:rPr lang="en-US" dirty="0"/>
              <a:t>Connecticut Bar Association (1875)</a:t>
            </a:r>
          </a:p>
          <a:p>
            <a:pPr lvl="1"/>
            <a:r>
              <a:rPr lang="en-US" dirty="0"/>
              <a:t>American Bar Association (1978) </a:t>
            </a:r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329996"/>
      </p:ext>
    </p:extLst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+C PowerPoint Template">
  <a:themeElements>
    <a:clrScheme name="R+C Colors 2015">
      <a:dk1>
        <a:srgbClr val="2D3E4E"/>
      </a:dk1>
      <a:lt1>
        <a:srgbClr val="FFFFFF"/>
      </a:lt1>
      <a:dk2>
        <a:srgbClr val="495960"/>
      </a:dk2>
      <a:lt2>
        <a:srgbClr val="D7D7D8"/>
      </a:lt2>
      <a:accent1>
        <a:srgbClr val="56BB72"/>
      </a:accent1>
      <a:accent2>
        <a:srgbClr val="72A0BB"/>
      </a:accent2>
      <a:accent3>
        <a:srgbClr val="EB5A4B"/>
      </a:accent3>
      <a:accent4>
        <a:srgbClr val="FAA919"/>
      </a:accent4>
      <a:accent5>
        <a:srgbClr val="495960"/>
      </a:accent5>
      <a:accent6>
        <a:srgbClr val="93A299"/>
      </a:accent6>
      <a:hlink>
        <a:srgbClr val="56BB72"/>
      </a:hlink>
      <a:folHlink>
        <a:srgbClr val="72A0BB"/>
      </a:folHlink>
    </a:clrScheme>
    <a:fontScheme name="R+C Them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R+C PowerPoint Template.pptx" id="{1538151D-9FD5-4E04-BCE9-510601AFFE5B}" vid="{BEB10DF0-28E9-4C1B-9915-8310B055098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Words>654</Words>
  <PresentationFormat>On-screen Show (4:3)</PresentationFormat>
  <Paragraphs>103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Georgia</vt:lpstr>
      <vt:lpstr>Lucida Grande</vt:lpstr>
      <vt:lpstr>Wingdings</vt:lpstr>
      <vt:lpstr>Wingdings 2</vt:lpstr>
      <vt:lpstr>R+C PowerPoint Template</vt:lpstr>
      <vt:lpstr>      The Practice of Law In Connecticut  Legal Aid Services / Pro Bono Work,  Self-Represented Litigants, and Bar Associations </vt:lpstr>
      <vt:lpstr>Legal Aid Services vs. Pro Bono Work</vt:lpstr>
      <vt:lpstr>Legal Aid Services </vt:lpstr>
      <vt:lpstr>Pro Bono Work </vt:lpstr>
      <vt:lpstr>Pro Bono Work</vt:lpstr>
      <vt:lpstr>Pro Bono Work</vt:lpstr>
      <vt:lpstr>Pro Se Litigants</vt:lpstr>
      <vt:lpstr>Pro Se Litigants</vt:lpstr>
      <vt:lpstr>Bar Associations Generally</vt:lpstr>
      <vt:lpstr>Hartford County Bar Association - Mission</vt:lpstr>
      <vt:lpstr>Questions?</vt:lpstr>
    </vt:vector>
  </TitlesOfParts>
  <Company/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The Practice of Law In Connecticut  Legal Aid Services / Pro Bono Work,  Self-Represented Litigants, and Bar Associations </dc:title>
  <cp:revision>1</cp:revision>
</cp:coreProperties>
</file>