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6" r:id="rId17"/>
    <p:sldId id="280" r:id="rId18"/>
    <p:sldId id="281" r:id="rId19"/>
    <p:sldId id="282" r:id="rId20"/>
    <p:sldId id="283" r:id="rId21"/>
    <p:sldId id="284" r:id="rId22"/>
    <p:sldId id="286" r:id="rId23"/>
    <p:sldId id="287" r:id="rId24"/>
    <p:sldId id="288" r:id="rId25"/>
    <p:sldId id="289" r:id="rId26"/>
    <p:sldId id="291" r:id="rId27"/>
    <p:sldId id="293" r:id="rId28"/>
    <p:sldId id="294" r:id="rId29"/>
    <p:sldId id="295" r:id="rId30"/>
    <p:sldId id="298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10/02/2021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4752528"/>
          </a:xfrm>
        </p:spPr>
        <p:txBody>
          <a:bodyPr>
            <a:normAutofit/>
          </a:bodyPr>
          <a:lstStyle/>
          <a:p>
            <a:r>
              <a:rPr lang="it-IT" sz="6000" b="1" smtClean="0">
                <a:latin typeface="Garamond" panose="02020404030301010803" pitchFamily="18" charset="0"/>
              </a:rPr>
              <a:t>Agricoltura </a:t>
            </a:r>
            <a:r>
              <a:rPr lang="it-IT" sz="6000" b="1" dirty="0" smtClean="0">
                <a:latin typeface="Garamond" panose="02020404030301010803" pitchFamily="18" charset="0"/>
              </a:rPr>
              <a:t>sostenibile </a:t>
            </a:r>
            <a:br>
              <a:rPr lang="it-IT" sz="6000" b="1" dirty="0" smtClean="0">
                <a:latin typeface="Garamond" panose="02020404030301010803" pitchFamily="18" charset="0"/>
              </a:rPr>
            </a:br>
            <a:r>
              <a:rPr lang="it-IT" sz="6000" b="1" smtClean="0">
                <a:latin typeface="Garamond" panose="02020404030301010803" pitchFamily="18" charset="0"/>
              </a:rPr>
              <a:t>e </a:t>
            </a:r>
            <a:br>
              <a:rPr lang="it-IT" sz="6000" b="1" smtClean="0">
                <a:latin typeface="Garamond" panose="02020404030301010803" pitchFamily="18" charset="0"/>
              </a:rPr>
            </a:br>
            <a:r>
              <a:rPr lang="it-IT" sz="6000" b="1" dirty="0" smtClean="0">
                <a:latin typeface="Garamond" panose="02020404030301010803" pitchFamily="18" charset="0"/>
              </a:rPr>
              <a:t/>
            </a:r>
            <a:br>
              <a:rPr lang="it-IT" sz="6000" b="1" dirty="0" smtClean="0">
                <a:latin typeface="Garamond" panose="02020404030301010803" pitchFamily="18" charset="0"/>
              </a:rPr>
            </a:br>
            <a:r>
              <a:rPr lang="it-IT" sz="6000" b="1" dirty="0" smtClean="0">
                <a:latin typeface="Garamond" panose="02020404030301010803" pitchFamily="18" charset="0"/>
              </a:rPr>
              <a:t>Diritto agrario nel </a:t>
            </a:r>
            <a:r>
              <a:rPr lang="it-IT" sz="6000" b="1" smtClean="0">
                <a:latin typeface="Garamond" panose="02020404030301010803" pitchFamily="18" charset="0"/>
              </a:rPr>
              <a:t>nuovo millennio</a:t>
            </a:r>
            <a:endParaRPr lang="it-IT" sz="6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69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prodotti </a:t>
            </a:r>
            <a:r>
              <a:rPr lang="it-IT" dirty="0">
                <a:latin typeface="Garamond" panose="02020404030301010803" pitchFamily="18" charset="0"/>
              </a:rPr>
              <a:t>naturali e di alta </a:t>
            </a:r>
            <a:r>
              <a:rPr lang="it-IT" dirty="0" smtClean="0">
                <a:latin typeface="Garamond" panose="02020404030301010803" pitchFamily="18" charset="0"/>
              </a:rPr>
              <a:t>qualità</a:t>
            </a:r>
            <a:endParaRPr lang="it-IT" dirty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ridurre l’inquinamento</a:t>
            </a:r>
            <a:endParaRPr lang="it-IT" dirty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risparmio sui </a:t>
            </a:r>
            <a:r>
              <a:rPr lang="it-IT" dirty="0">
                <a:latin typeface="Garamond" panose="02020404030301010803" pitchFamily="18" charset="0"/>
              </a:rPr>
              <a:t>costi di gestione.</a:t>
            </a: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riduzione dell’uso </a:t>
            </a:r>
            <a:r>
              <a:rPr lang="it-IT" dirty="0">
                <a:latin typeface="Garamond" panose="02020404030301010803" pitchFamily="18" charset="0"/>
              </a:rPr>
              <a:t>di prodotti </a:t>
            </a:r>
            <a:r>
              <a:rPr lang="it-IT" dirty="0" smtClean="0">
                <a:latin typeface="Garamond" panose="02020404030301010803" pitchFamily="18" charset="0"/>
              </a:rPr>
              <a:t>sintetici</a:t>
            </a: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riduzione </a:t>
            </a:r>
            <a:r>
              <a:rPr lang="it-IT" dirty="0">
                <a:latin typeface="Garamond" panose="02020404030301010803" pitchFamily="18" charset="0"/>
              </a:rPr>
              <a:t>di emissioni di CO2 e gas serra nell’ambiente</a:t>
            </a:r>
            <a:r>
              <a:rPr lang="it-IT" sz="4400" dirty="0">
                <a:latin typeface="Garamond" panose="02020404030301010803" pitchFamily="18" charset="0"/>
              </a:rPr>
              <a:t>.</a:t>
            </a:r>
          </a:p>
          <a:p>
            <a:pPr algn="just"/>
            <a:endParaRPr lang="it-IT" sz="4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70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endParaRPr lang="it-IT" sz="4400" dirty="0" smtClean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agricoltura </a:t>
            </a:r>
            <a:r>
              <a:rPr lang="it-IT" dirty="0">
                <a:latin typeface="Garamond" panose="02020404030301010803" pitchFamily="18" charset="0"/>
              </a:rPr>
              <a:t>di precisione </a:t>
            </a:r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agricoltura </a:t>
            </a:r>
            <a:r>
              <a:rPr lang="it-IT" dirty="0" err="1">
                <a:latin typeface="Garamond" panose="02020404030301010803" pitchFamily="18" charset="0"/>
              </a:rPr>
              <a:t>smart</a:t>
            </a:r>
            <a:r>
              <a:rPr lang="it-IT" dirty="0">
                <a:latin typeface="Garamond" panose="02020404030301010803" pitchFamily="18" charset="0"/>
              </a:rPr>
              <a:t> o agricoltura 4.0 </a:t>
            </a:r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44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56263" cy="1054250"/>
          </a:xfrm>
        </p:spPr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Innovazione </a:t>
            </a:r>
            <a:r>
              <a:rPr lang="it-IT" sz="4000" b="1" dirty="0">
                <a:latin typeface="Garamond" panose="02020404030301010803" pitchFamily="18" charset="0"/>
              </a:rPr>
              <a:t>tecnologica</a:t>
            </a:r>
          </a:p>
        </p:txBody>
      </p:sp>
    </p:spTree>
    <p:extLst>
      <p:ext uri="{BB962C8B-B14F-4D97-AF65-F5344CB8AC3E}">
        <p14:creationId xmlns:p14="http://schemas.microsoft.com/office/powerpoint/2010/main" val="9747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endParaRPr lang="it-IT" sz="5400" dirty="0" smtClean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Scarti </a:t>
            </a:r>
            <a:r>
              <a:rPr lang="it-IT" dirty="0">
                <a:latin typeface="Garamond" panose="02020404030301010803" pitchFamily="18" charset="0"/>
              </a:rPr>
              <a:t>della filiera agricola e boschiva 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Italia  </a:t>
            </a:r>
            <a:r>
              <a:rPr lang="it-IT" dirty="0">
                <a:latin typeface="Garamond" panose="02020404030301010803" pitchFamily="18" charset="0"/>
              </a:rPr>
              <a:t>leadership nel </a:t>
            </a:r>
            <a:r>
              <a:rPr lang="it-IT" dirty="0" smtClean="0">
                <a:latin typeface="Garamond" panose="02020404030301010803" pitchFamily="18" charset="0"/>
              </a:rPr>
              <a:t>settore</a:t>
            </a:r>
          </a:p>
          <a:p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56263" cy="1054250"/>
          </a:xfrm>
        </p:spPr>
        <p:txBody>
          <a:bodyPr/>
          <a:lstStyle/>
          <a:p>
            <a:r>
              <a:rPr lang="it-IT" sz="4000" b="1" dirty="0">
                <a:latin typeface="Garamond" panose="02020404030301010803" pitchFamily="18" charset="0"/>
              </a:rPr>
              <a:t>Le biomasse</a:t>
            </a:r>
          </a:p>
        </p:txBody>
      </p:sp>
    </p:spTree>
    <p:extLst>
      <p:ext uri="{BB962C8B-B14F-4D97-AF65-F5344CB8AC3E}">
        <p14:creationId xmlns:p14="http://schemas.microsoft.com/office/powerpoint/2010/main" val="361643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in </a:t>
            </a:r>
            <a:r>
              <a:rPr lang="it-IT" dirty="0">
                <a:latin typeface="Garamond" panose="02020404030301010803" pitchFamily="18" charset="0"/>
              </a:rPr>
              <a:t>assenza di ossigeno, avviene un naturale processo di fermentazione di materia organica che genera biogas per la produzione di energia elettrica e calore rinnovabili. 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s</a:t>
            </a:r>
            <a:r>
              <a:rPr lang="it-IT" dirty="0" smtClean="0">
                <a:latin typeface="Garamond" panose="02020404030301010803" pitchFamily="18" charset="0"/>
              </a:rPr>
              <a:t>e </a:t>
            </a:r>
            <a:r>
              <a:rPr lang="it-IT" dirty="0">
                <a:latin typeface="Garamond" panose="02020404030301010803" pitchFamily="18" charset="0"/>
              </a:rPr>
              <a:t>invece, il biogas viene sottoposto ad un processo di purificazione (</a:t>
            </a:r>
            <a:r>
              <a:rPr lang="it-IT" dirty="0" err="1">
                <a:latin typeface="Garamond" panose="02020404030301010803" pitchFamily="18" charset="0"/>
              </a:rPr>
              <a:t>upgrading</a:t>
            </a:r>
            <a:r>
              <a:rPr lang="it-IT" dirty="0">
                <a:latin typeface="Garamond" panose="02020404030301010803" pitchFamily="18" charset="0"/>
              </a:rPr>
              <a:t>) diventa </a:t>
            </a:r>
            <a:r>
              <a:rPr lang="it-IT" dirty="0" err="1" smtClean="0">
                <a:latin typeface="Garamond" panose="02020404030301010803" pitchFamily="18" charset="0"/>
              </a:rPr>
              <a:t>biometano</a:t>
            </a:r>
            <a:r>
              <a:rPr lang="it-IT" dirty="0" smtClean="0">
                <a:latin typeface="Garamond" panose="02020404030301010803" pitchFamily="18" charset="0"/>
              </a:rPr>
              <a:t>.</a:t>
            </a:r>
            <a:endParaRPr lang="it-IT" sz="40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56263" cy="1054250"/>
          </a:xfrm>
        </p:spPr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Biogas</a:t>
            </a:r>
            <a:endParaRPr lang="it-IT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82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coltivare </a:t>
            </a:r>
            <a:r>
              <a:rPr lang="it-IT" dirty="0">
                <a:latin typeface="Garamond" panose="02020404030301010803" pitchFamily="18" charset="0"/>
              </a:rPr>
              <a:t>sullo stesso terreno nello stesso anno due colture in rotazione, una di seguito all’altra</a:t>
            </a:r>
            <a:r>
              <a:rPr lang="it-IT" dirty="0" smtClean="0">
                <a:latin typeface="Garamond" panose="02020404030301010803" pitchFamily="18" charset="0"/>
              </a:rPr>
              <a:t>.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si </a:t>
            </a:r>
            <a:r>
              <a:rPr lang="it-IT" dirty="0">
                <a:latin typeface="Garamond" panose="02020404030301010803" pitchFamily="18" charset="0"/>
              </a:rPr>
              <a:t>ottengono molti vantaggi ambientali </a:t>
            </a:r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aumento </a:t>
            </a:r>
            <a:r>
              <a:rPr lang="it-IT" dirty="0" smtClean="0">
                <a:latin typeface="Garamond" panose="02020404030301010803" pitchFamily="18" charset="0"/>
              </a:rPr>
              <a:t>del livello </a:t>
            </a:r>
            <a:r>
              <a:rPr lang="it-IT" dirty="0">
                <a:latin typeface="Garamond" panose="02020404030301010803" pitchFamily="18" charset="0"/>
              </a:rPr>
              <a:t>di innovazione </a:t>
            </a:r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il </a:t>
            </a:r>
            <a:r>
              <a:rPr lang="it-IT" dirty="0" err="1" smtClean="0">
                <a:latin typeface="Garamond" panose="02020404030301010803" pitchFamily="18" charset="0"/>
              </a:rPr>
              <a:t>digestato</a:t>
            </a:r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sz="4000" dirty="0">
              <a:latin typeface="Garamond" panose="02020404030301010803" pitchFamily="18" charset="0"/>
            </a:endParaRPr>
          </a:p>
          <a:p>
            <a:pPr algn="just"/>
            <a:endParaRPr lang="it-IT" sz="40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56263" cy="1054250"/>
          </a:xfrm>
        </p:spPr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Seconde </a:t>
            </a:r>
            <a:r>
              <a:rPr lang="it-IT" sz="4000" b="1" dirty="0">
                <a:latin typeface="Garamond" panose="02020404030301010803" pitchFamily="18" charset="0"/>
              </a:rPr>
              <a:t>colture</a:t>
            </a:r>
          </a:p>
        </p:txBody>
      </p:sp>
    </p:spTree>
    <p:extLst>
      <p:ext uri="{BB962C8B-B14F-4D97-AF65-F5344CB8AC3E}">
        <p14:creationId xmlns:p14="http://schemas.microsoft.com/office/powerpoint/2010/main" val="2929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6000" dirty="0" smtClean="0">
              <a:latin typeface="Garamond" panose="02020404030301010803" pitchFamily="18" charset="0"/>
            </a:endParaRPr>
          </a:p>
          <a:p>
            <a:pPr algn="just"/>
            <a:r>
              <a:rPr lang="it-IT" sz="2600" dirty="0" smtClean="0">
                <a:latin typeface="Garamond" panose="02020404030301010803" pitchFamily="18" charset="0"/>
              </a:rPr>
              <a:t>compost </a:t>
            </a:r>
            <a:r>
              <a:rPr lang="it-IT" sz="2600" dirty="0">
                <a:latin typeface="Garamond" panose="02020404030301010803" pitchFamily="18" charset="0"/>
              </a:rPr>
              <a:t>e biogas. </a:t>
            </a:r>
          </a:p>
          <a:p>
            <a:pPr algn="just"/>
            <a:r>
              <a:rPr lang="it-IT" sz="2600" dirty="0" err="1" smtClean="0">
                <a:latin typeface="Garamond" panose="02020404030301010803" pitchFamily="18" charset="0"/>
              </a:rPr>
              <a:t>bioplastiche</a:t>
            </a:r>
            <a:endParaRPr lang="it-IT" sz="2600" dirty="0" smtClean="0">
              <a:latin typeface="Garamond" panose="02020404030301010803" pitchFamily="18" charset="0"/>
            </a:endParaRPr>
          </a:p>
          <a:p>
            <a:pPr algn="just"/>
            <a:r>
              <a:rPr lang="it-IT" sz="2600" dirty="0" err="1" smtClean="0">
                <a:latin typeface="Garamond" panose="02020404030301010803" pitchFamily="18" charset="0"/>
              </a:rPr>
              <a:t>acquaponica</a:t>
            </a:r>
            <a:endParaRPr lang="it-IT" sz="26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b="1" dirty="0">
                <a:latin typeface="Garamond" panose="02020404030301010803" pitchFamily="18" charset="0"/>
              </a:rPr>
              <a:t>Esempi di economia circolare in agricoltura</a:t>
            </a:r>
            <a:r>
              <a:rPr lang="it-IT" sz="4000" dirty="0">
                <a:latin typeface="Garamond" panose="020204040303010108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83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4800" dirty="0" smtClean="0">
                <a:latin typeface="Garamond" panose="02020404030301010803" pitchFamily="18" charset="0"/>
              </a:rPr>
              <a:t>. </a:t>
            </a:r>
            <a:r>
              <a:rPr lang="it-IT" dirty="0" smtClean="0">
                <a:latin typeface="Garamond" panose="02020404030301010803" pitchFamily="18" charset="0"/>
              </a:rPr>
              <a:t>Le città</a:t>
            </a:r>
          </a:p>
          <a:p>
            <a:pPr marL="0" indent="0" algn="just">
              <a:buNone/>
            </a:pPr>
            <a:r>
              <a:rPr lang="it-IT" dirty="0" smtClean="0">
                <a:latin typeface="Garamond" panose="02020404030301010803" pitchFamily="18" charset="0"/>
              </a:rPr>
              <a:t>. Il cibo</a:t>
            </a:r>
            <a:endParaRPr lang="it-IT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Garamond" panose="02020404030301010803" pitchFamily="18" charset="0"/>
              </a:rPr>
              <a:t>. La </a:t>
            </a:r>
            <a:r>
              <a:rPr lang="it-IT" dirty="0">
                <a:latin typeface="Garamond" panose="02020404030301010803" pitchFamily="18" charset="0"/>
              </a:rPr>
              <a:t>produzione alimentare </a:t>
            </a:r>
            <a:r>
              <a:rPr lang="it-IT" dirty="0" smtClean="0">
                <a:latin typeface="Garamond" panose="02020404030301010803" pitchFamily="18" charset="0"/>
              </a:rPr>
              <a:t>rigenerativa</a:t>
            </a:r>
          </a:p>
          <a:p>
            <a:pPr marL="0" indent="0" algn="just">
              <a:buNone/>
            </a:pPr>
            <a:endParaRPr lang="it-IT" sz="48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Altri </a:t>
            </a:r>
            <a:r>
              <a:rPr lang="it-IT" sz="4000" b="1" dirty="0">
                <a:latin typeface="Garamond" panose="02020404030301010803" pitchFamily="18" charset="0"/>
              </a:rPr>
              <a:t>settori connessi </a:t>
            </a:r>
          </a:p>
        </p:txBody>
      </p:sp>
    </p:spTree>
    <p:extLst>
      <p:ext uri="{BB962C8B-B14F-4D97-AF65-F5344CB8AC3E}">
        <p14:creationId xmlns:p14="http://schemas.microsoft.com/office/powerpoint/2010/main" val="267629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sz="4000" dirty="0" smtClean="0">
              <a:latin typeface="Garamond" panose="02020404030301010803" pitchFamily="18" charset="0"/>
            </a:endParaRPr>
          </a:p>
          <a:p>
            <a:pPr algn="just"/>
            <a:endParaRPr lang="it-IT" sz="4000" dirty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innovazione </a:t>
            </a:r>
            <a:r>
              <a:rPr lang="it-IT" dirty="0">
                <a:latin typeface="Garamond" panose="02020404030301010803" pitchFamily="18" charset="0"/>
              </a:rPr>
              <a:t>tecnologica per la gestione sostenibile </a:t>
            </a:r>
            <a:r>
              <a:rPr lang="it-IT" dirty="0" smtClean="0">
                <a:latin typeface="Garamond" panose="02020404030301010803" pitchFamily="18" charset="0"/>
              </a:rPr>
              <a:t>dell’acqua</a:t>
            </a:r>
          </a:p>
          <a:p>
            <a:pPr algn="just"/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b="1" dirty="0">
                <a:latin typeface="Garamond" panose="02020404030301010803" pitchFamily="18" charset="0"/>
              </a:rPr>
              <a:t>L’ANBI </a:t>
            </a:r>
            <a:r>
              <a:rPr lang="it-IT" sz="4000" b="1" dirty="0" smtClean="0">
                <a:latin typeface="Garamond" panose="02020404030301010803" pitchFamily="18" charset="0"/>
              </a:rPr>
              <a:t/>
            </a:r>
            <a:br>
              <a:rPr lang="it-IT" sz="4000" b="1" dirty="0" smtClean="0">
                <a:latin typeface="Garamond" panose="02020404030301010803" pitchFamily="18" charset="0"/>
              </a:rPr>
            </a:br>
            <a:endParaRPr lang="it-IT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31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la </a:t>
            </a:r>
            <a:r>
              <a:rPr lang="it-IT" dirty="0">
                <a:latin typeface="Garamond" panose="02020404030301010803" pitchFamily="18" charset="0"/>
              </a:rPr>
              <a:t>più grande azienda agricola </a:t>
            </a:r>
            <a:r>
              <a:rPr lang="it-IT" dirty="0" smtClean="0">
                <a:latin typeface="Garamond" panose="02020404030301010803" pitchFamily="18" charset="0"/>
              </a:rPr>
              <a:t>italiana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progetto </a:t>
            </a:r>
            <a:r>
              <a:rPr lang="it-IT" dirty="0">
                <a:latin typeface="Garamond" panose="02020404030301010803" pitchFamily="18" charset="0"/>
              </a:rPr>
              <a:t>Agricoltura </a:t>
            </a:r>
            <a:r>
              <a:rPr lang="it-IT" dirty="0" smtClean="0">
                <a:latin typeface="Garamond" panose="02020404030301010803" pitchFamily="18" charset="0"/>
              </a:rPr>
              <a:t>Smart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il </a:t>
            </a:r>
            <a:r>
              <a:rPr lang="it-IT" dirty="0" err="1">
                <a:latin typeface="Garamond" panose="02020404030301010803" pitchFamily="18" charset="0"/>
              </a:rPr>
              <a:t>Vehicle</a:t>
            </a:r>
            <a:r>
              <a:rPr lang="it-IT" dirty="0">
                <a:latin typeface="Garamond" panose="02020404030301010803" pitchFamily="18" charset="0"/>
              </a:rPr>
              <a:t> to </a:t>
            </a:r>
            <a:r>
              <a:rPr lang="it-IT" dirty="0" err="1">
                <a:latin typeface="Garamond" panose="02020404030301010803" pitchFamily="18" charset="0"/>
              </a:rPr>
              <a:t>Grid</a:t>
            </a:r>
            <a:r>
              <a:rPr lang="it-IT" dirty="0">
                <a:latin typeface="Garamond" panose="02020404030301010803" pitchFamily="18" charset="0"/>
              </a:rPr>
              <a:t> (V2G) di Enel </a:t>
            </a:r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sz="54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it-IT" sz="4000" b="1" dirty="0">
                <a:latin typeface="Garamond" panose="02020404030301010803" pitchFamily="18" charset="0"/>
              </a:rPr>
              <a:t>Bonifiche </a:t>
            </a:r>
            <a:r>
              <a:rPr lang="it-IT" sz="4000" b="1" dirty="0" smtClean="0">
                <a:latin typeface="Garamond" panose="02020404030301010803" pitchFamily="18" charset="0"/>
              </a:rPr>
              <a:t>Ferraresi</a:t>
            </a:r>
            <a:endParaRPr lang="it-IT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26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dirty="0" smtClean="0">
                <a:latin typeface="Garamond" panose="02020404030301010803" pitchFamily="18" charset="0"/>
              </a:rPr>
              <a:t>ha </a:t>
            </a:r>
            <a:r>
              <a:rPr lang="it-IT" dirty="0">
                <a:latin typeface="Garamond" panose="02020404030301010803" pitchFamily="18" charset="0"/>
              </a:rPr>
              <a:t>realizzato un impianto per estrarre dalle bucce di pomodoro una </a:t>
            </a:r>
            <a:r>
              <a:rPr lang="it-IT" dirty="0" err="1">
                <a:latin typeface="Garamond" panose="02020404030301010803" pitchFamily="18" charset="0"/>
              </a:rPr>
              <a:t>bioresina</a:t>
            </a:r>
            <a:r>
              <a:rPr lang="it-IT" dirty="0">
                <a:latin typeface="Garamond" panose="02020404030301010803" pitchFamily="18" charset="0"/>
              </a:rPr>
              <a:t> naturale con cui fabbricare vernice per recipienti di latta e smalto per unghie</a:t>
            </a:r>
            <a:r>
              <a:rPr lang="it-IT" dirty="0" smtClean="0">
                <a:latin typeface="Garamond" panose="02020404030301010803" pitchFamily="18" charset="0"/>
              </a:rPr>
              <a:t>.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progetto </a:t>
            </a:r>
            <a:r>
              <a:rPr lang="it-IT" dirty="0">
                <a:latin typeface="Garamond" panose="02020404030301010803" pitchFamily="18" charset="0"/>
              </a:rPr>
              <a:t>“</a:t>
            </a:r>
            <a:r>
              <a:rPr lang="it-IT" dirty="0" err="1">
                <a:latin typeface="Garamond" panose="02020404030301010803" pitchFamily="18" charset="0"/>
              </a:rPr>
              <a:t>Melovita</a:t>
            </a:r>
            <a:r>
              <a:rPr lang="it-IT" dirty="0" smtClean="0">
                <a:latin typeface="Garamond" panose="02020404030301010803" pitchFamily="18" charset="0"/>
              </a:rPr>
              <a:t>”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Orange </a:t>
            </a:r>
            <a:r>
              <a:rPr lang="it-IT" dirty="0" err="1" smtClean="0">
                <a:latin typeface="Garamond" panose="02020404030301010803" pitchFamily="18" charset="0"/>
              </a:rPr>
              <a:t>Fiber</a:t>
            </a: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err="1" smtClean="0">
                <a:latin typeface="Garamond" panose="02020404030301010803" pitchFamily="18" charset="0"/>
              </a:rPr>
              <a:t>Bioresina</a:t>
            </a:r>
            <a:endParaRPr lang="it-IT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35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è </a:t>
            </a:r>
            <a:r>
              <a:rPr lang="it-IT" dirty="0">
                <a:latin typeface="Garamond" panose="02020404030301010803" pitchFamily="18" charset="0"/>
              </a:rPr>
              <a:t>quella di un sistema di produzione agricola che è attento sia ai bisogni del presente sia ai bisogni del futuro.</a:t>
            </a: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è </a:t>
            </a:r>
            <a:r>
              <a:rPr lang="it-IT" dirty="0">
                <a:latin typeface="Garamond" panose="02020404030301010803" pitchFamily="18" charset="0"/>
              </a:rPr>
              <a:t>quella che si pratica tenendo presente alcuni principi fondamentali:</a:t>
            </a:r>
          </a:p>
          <a:p>
            <a:pPr marL="0" indent="0" algn="just">
              <a:buNone/>
            </a:pPr>
            <a:r>
              <a:rPr lang="it-IT" dirty="0">
                <a:latin typeface="Garamond" panose="02020404030301010803" pitchFamily="18" charset="0"/>
              </a:rPr>
              <a:t>1-</a:t>
            </a:r>
            <a:r>
              <a:rPr lang="it-IT" b="1" dirty="0">
                <a:latin typeface="Garamond" panose="02020404030301010803" pitchFamily="18" charset="0"/>
              </a:rPr>
              <a:t>ecologici</a:t>
            </a:r>
            <a:r>
              <a:rPr lang="it-IT" dirty="0">
                <a:latin typeface="Garamond" panose="02020404030301010803" pitchFamily="18" charset="0"/>
              </a:rPr>
              <a:t>: deve essere rispettosa dell’ecosistema</a:t>
            </a:r>
          </a:p>
          <a:p>
            <a:pPr marL="0" indent="0" algn="just">
              <a:buNone/>
            </a:pPr>
            <a:r>
              <a:rPr lang="it-IT" dirty="0">
                <a:latin typeface="Garamond" panose="02020404030301010803" pitchFamily="18" charset="0"/>
              </a:rPr>
              <a:t>2-</a:t>
            </a:r>
            <a:r>
              <a:rPr lang="it-IT" b="1" dirty="0">
                <a:latin typeface="Garamond" panose="02020404030301010803" pitchFamily="18" charset="0"/>
              </a:rPr>
              <a:t>economici</a:t>
            </a:r>
            <a:r>
              <a:rPr lang="it-IT" dirty="0">
                <a:latin typeface="Garamond" panose="02020404030301010803" pitchFamily="18" charset="0"/>
              </a:rPr>
              <a:t>: deve seguire modelli produttivi sostenibili</a:t>
            </a:r>
          </a:p>
          <a:p>
            <a:pPr marL="0" indent="0" algn="just">
              <a:buNone/>
            </a:pPr>
            <a:r>
              <a:rPr lang="it-IT" dirty="0">
                <a:latin typeface="Garamond" panose="02020404030301010803" pitchFamily="18" charset="0"/>
              </a:rPr>
              <a:t>3-</a:t>
            </a:r>
            <a:r>
              <a:rPr lang="it-IT" b="1" dirty="0">
                <a:latin typeface="Garamond" panose="02020404030301010803" pitchFamily="18" charset="0"/>
              </a:rPr>
              <a:t>sociali</a:t>
            </a:r>
            <a:r>
              <a:rPr lang="it-IT" dirty="0">
                <a:latin typeface="Garamond" panose="02020404030301010803" pitchFamily="18" charset="0"/>
              </a:rPr>
              <a:t>: deve contribuire al benessere degli agricoltori e della società</a:t>
            </a:r>
          </a:p>
          <a:p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56263" cy="1054250"/>
          </a:xfrm>
        </p:spPr>
        <p:txBody>
          <a:bodyPr/>
          <a:lstStyle/>
          <a:p>
            <a:r>
              <a:rPr lang="it-IT" sz="4000" dirty="0">
                <a:latin typeface="Garamond" panose="02020404030301010803" pitchFamily="18" charset="0"/>
              </a:rPr>
              <a:t>L’AGRICOLTURA SOSTENIBILE</a:t>
            </a:r>
          </a:p>
        </p:txBody>
      </p:sp>
    </p:spTree>
    <p:extLst>
      <p:ext uri="{BB962C8B-B14F-4D97-AF65-F5344CB8AC3E}">
        <p14:creationId xmlns:p14="http://schemas.microsoft.com/office/powerpoint/2010/main" val="282924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dirty="0">
                <a:latin typeface="Garamond" panose="02020404030301010803" pitchFamily="18" charset="0"/>
              </a:rPr>
              <a:t>realizzati con materiali provenienti dall’azienda agricola come noccioli d’oliva, pigne, bacche, rametti secchi, cera delle api o rame scartato. </a:t>
            </a:r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agricoltura </a:t>
            </a:r>
            <a:r>
              <a:rPr lang="it-IT" dirty="0">
                <a:latin typeface="Garamond" panose="02020404030301010803" pitchFamily="18" charset="0"/>
              </a:rPr>
              <a:t>e </a:t>
            </a:r>
            <a:r>
              <a:rPr lang="it-IT" dirty="0" smtClean="0">
                <a:latin typeface="Garamond" panose="02020404030301010803" pitchFamily="18" charset="0"/>
              </a:rPr>
              <a:t>design.</a:t>
            </a:r>
            <a:endParaRPr lang="it-IT" dirty="0">
              <a:latin typeface="Garamond" panose="02020404030301010803" pitchFamily="18" charset="0"/>
            </a:endParaRPr>
          </a:p>
          <a:p>
            <a:endParaRPr lang="it-IT" dirty="0">
              <a:latin typeface="Garamond" panose="02020404030301010803" pitchFamily="18" charset="0"/>
            </a:endParaRPr>
          </a:p>
          <a:p>
            <a:endParaRPr lang="it-IT" sz="48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Agri-gioielli</a:t>
            </a:r>
            <a:endParaRPr lang="it-IT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8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Per </a:t>
            </a:r>
            <a:r>
              <a:rPr lang="it-IT" dirty="0">
                <a:latin typeface="Garamond" panose="02020404030301010803" pitchFamily="18" charset="0"/>
              </a:rPr>
              <a:t>"diritto agrario" s'intende il complesso delle norme, sia di diritto privato sia di diritto pubblico, che regolano i soggetti, i beni, gli atti e i rapporti giuridici pertinenti all'agricoltura: delle norme cioè che hanno per oggetto immediato e diretto il regolamento giuridico dell'agricoltura.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b="1" dirty="0">
                <a:latin typeface="Garamond" panose="02020404030301010803" pitchFamily="18" charset="0"/>
              </a:rPr>
              <a:t>DIRITTO AGRARIO NEL NUOVO MILLENIO</a:t>
            </a:r>
          </a:p>
        </p:txBody>
      </p:sp>
    </p:spTree>
    <p:extLst>
      <p:ext uri="{BB962C8B-B14F-4D97-AF65-F5344CB8AC3E}">
        <p14:creationId xmlns:p14="http://schemas.microsoft.com/office/powerpoint/2010/main" val="123164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6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2600" dirty="0" smtClean="0">
                <a:latin typeface="Garamond" panose="02020404030301010803" pitchFamily="18" charset="0"/>
              </a:rPr>
              <a:t>contratti </a:t>
            </a:r>
            <a:r>
              <a:rPr lang="it-IT" sz="2600" dirty="0">
                <a:latin typeface="Garamond" panose="02020404030301010803" pitchFamily="18" charset="0"/>
              </a:rPr>
              <a:t>di </a:t>
            </a:r>
            <a:r>
              <a:rPr lang="it-IT" sz="2600" dirty="0" smtClean="0">
                <a:latin typeface="Garamond" panose="02020404030301010803" pitchFamily="18" charset="0"/>
              </a:rPr>
              <a:t>scambio</a:t>
            </a:r>
          </a:p>
          <a:p>
            <a:pPr marL="0" indent="0" algn="just">
              <a:buNone/>
            </a:pPr>
            <a:endParaRPr lang="it-IT" sz="26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2600" dirty="0" smtClean="0">
                <a:latin typeface="Garamond" panose="02020404030301010803" pitchFamily="18" charset="0"/>
              </a:rPr>
              <a:t>contratti </a:t>
            </a:r>
            <a:r>
              <a:rPr lang="it-IT" sz="2600" dirty="0">
                <a:latin typeface="Garamond" panose="02020404030301010803" pitchFamily="18" charset="0"/>
              </a:rPr>
              <a:t>di natura associativa. </a:t>
            </a:r>
            <a:endParaRPr lang="it-IT" sz="2600" dirty="0" smtClean="0">
              <a:latin typeface="Garamond" panose="02020404030301010803" pitchFamily="18" charset="0"/>
            </a:endParaRPr>
          </a:p>
          <a:p>
            <a:pPr algn="just"/>
            <a:endParaRPr lang="it-IT" sz="60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Contratti </a:t>
            </a:r>
            <a:r>
              <a:rPr lang="it-IT" sz="4000" b="1" dirty="0">
                <a:latin typeface="Garamond" panose="02020404030301010803" pitchFamily="18" charset="0"/>
              </a:rPr>
              <a:t>agrari </a:t>
            </a:r>
          </a:p>
        </p:txBody>
      </p:sp>
    </p:spTree>
    <p:extLst>
      <p:ext uri="{BB962C8B-B14F-4D97-AF65-F5344CB8AC3E}">
        <p14:creationId xmlns:p14="http://schemas.microsoft.com/office/powerpoint/2010/main" val="24590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Garamond" panose="02020404030301010803" pitchFamily="18" charset="0"/>
              </a:rPr>
              <a:t>l’enfiteusi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l’affitto </a:t>
            </a:r>
            <a:r>
              <a:rPr lang="it-IT" dirty="0">
                <a:latin typeface="Garamond" panose="02020404030301010803" pitchFamily="18" charset="0"/>
              </a:rPr>
              <a:t>di fondi </a:t>
            </a:r>
            <a:r>
              <a:rPr lang="it-IT" dirty="0" smtClean="0">
                <a:latin typeface="Garamond" panose="02020404030301010803" pitchFamily="18" charset="0"/>
              </a:rPr>
              <a:t>rustici</a:t>
            </a:r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l’affitto </a:t>
            </a:r>
            <a:r>
              <a:rPr lang="it-IT" dirty="0">
                <a:latin typeface="Garamond" panose="02020404030301010803" pitchFamily="18" charset="0"/>
              </a:rPr>
              <a:t>a coltivatore </a:t>
            </a:r>
            <a:r>
              <a:rPr lang="it-IT" dirty="0" smtClean="0">
                <a:latin typeface="Garamond" panose="02020404030301010803" pitchFamily="18" charset="0"/>
              </a:rPr>
              <a:t>diretto</a:t>
            </a:r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sz="60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Contratti </a:t>
            </a:r>
            <a:r>
              <a:rPr lang="it-IT" sz="4000" b="1" dirty="0">
                <a:latin typeface="Garamond" panose="02020404030301010803" pitchFamily="18" charset="0"/>
              </a:rPr>
              <a:t>di scambio </a:t>
            </a:r>
          </a:p>
        </p:txBody>
      </p:sp>
    </p:spTree>
    <p:extLst>
      <p:ext uri="{BB962C8B-B14F-4D97-AF65-F5344CB8AC3E}">
        <p14:creationId xmlns:p14="http://schemas.microsoft.com/office/powerpoint/2010/main" val="422530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sz="6000" dirty="0" smtClean="0">
              <a:latin typeface="Garamond" panose="02020404030301010803" pitchFamily="18" charset="0"/>
            </a:endParaRPr>
          </a:p>
          <a:p>
            <a:pPr algn="just"/>
            <a:r>
              <a:rPr lang="it-IT" sz="2600" dirty="0" smtClean="0">
                <a:latin typeface="Garamond" panose="02020404030301010803" pitchFamily="18" charset="0"/>
              </a:rPr>
              <a:t>la </a:t>
            </a:r>
            <a:r>
              <a:rPr lang="it-IT" sz="2600" dirty="0">
                <a:latin typeface="Garamond" panose="02020404030301010803" pitchFamily="18" charset="0"/>
              </a:rPr>
              <a:t>colonia </a:t>
            </a:r>
            <a:r>
              <a:rPr lang="it-IT" sz="2600" dirty="0" smtClean="0">
                <a:latin typeface="Garamond" panose="02020404030301010803" pitchFamily="18" charset="0"/>
              </a:rPr>
              <a:t>parziaria</a:t>
            </a:r>
            <a:endParaRPr lang="it-IT" sz="2600" dirty="0">
              <a:latin typeface="Garamond" panose="02020404030301010803" pitchFamily="18" charset="0"/>
            </a:endParaRPr>
          </a:p>
          <a:p>
            <a:pPr algn="just"/>
            <a:endParaRPr lang="it-IT" sz="2600" dirty="0" smtClean="0">
              <a:latin typeface="Garamond" panose="02020404030301010803" pitchFamily="18" charset="0"/>
            </a:endParaRPr>
          </a:p>
          <a:p>
            <a:pPr algn="just"/>
            <a:r>
              <a:rPr lang="it-IT" sz="2600" dirty="0" smtClean="0">
                <a:latin typeface="Garamond" panose="02020404030301010803" pitchFamily="18" charset="0"/>
              </a:rPr>
              <a:t>la </a:t>
            </a:r>
            <a:r>
              <a:rPr lang="it-IT" sz="2600" dirty="0" smtClean="0">
                <a:latin typeface="Garamond" panose="02020404030301010803" pitchFamily="18" charset="0"/>
              </a:rPr>
              <a:t>mezzadria</a:t>
            </a:r>
            <a:endParaRPr lang="it-IT" sz="2600" dirty="0">
              <a:latin typeface="Garamond" panose="02020404030301010803" pitchFamily="18" charset="0"/>
            </a:endParaRPr>
          </a:p>
          <a:p>
            <a:pPr algn="just"/>
            <a:endParaRPr lang="it-IT" sz="2600" dirty="0" smtClean="0">
              <a:latin typeface="Garamond" panose="02020404030301010803" pitchFamily="18" charset="0"/>
            </a:endParaRPr>
          </a:p>
          <a:p>
            <a:pPr algn="just"/>
            <a:r>
              <a:rPr lang="it-IT" sz="2600" dirty="0" smtClean="0">
                <a:latin typeface="Garamond" panose="02020404030301010803" pitchFamily="18" charset="0"/>
              </a:rPr>
              <a:t>la </a:t>
            </a:r>
            <a:r>
              <a:rPr lang="it-IT" sz="2600" dirty="0" err="1" smtClean="0">
                <a:latin typeface="Garamond" panose="02020404030301010803" pitchFamily="18" charset="0"/>
              </a:rPr>
              <a:t>sòccida</a:t>
            </a:r>
            <a:endParaRPr lang="it-IT" sz="2600" dirty="0">
              <a:latin typeface="Garamond" panose="02020404030301010803" pitchFamily="18" charset="0"/>
            </a:endParaRPr>
          </a:p>
          <a:p>
            <a:endParaRPr lang="it-IT" sz="60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Contratti </a:t>
            </a:r>
            <a:r>
              <a:rPr lang="it-IT" sz="4000" b="1" dirty="0">
                <a:latin typeface="Garamond" panose="02020404030301010803" pitchFamily="18" charset="0"/>
              </a:rPr>
              <a:t>di natura associativa</a:t>
            </a:r>
          </a:p>
        </p:txBody>
      </p:sp>
    </p:spTree>
    <p:extLst>
      <p:ext uri="{BB962C8B-B14F-4D97-AF65-F5344CB8AC3E}">
        <p14:creationId xmlns:p14="http://schemas.microsoft.com/office/powerpoint/2010/main" val="35964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dirty="0" smtClean="0">
                <a:latin typeface="Garamond" panose="02020404030301010803" pitchFamily="18" charset="0"/>
              </a:rPr>
              <a:t>complesso </a:t>
            </a:r>
            <a:r>
              <a:rPr lang="it-IT" dirty="0">
                <a:latin typeface="Garamond" panose="02020404030301010803" pitchFamily="18" charset="0"/>
              </a:rPr>
              <a:t>delle sole norme di diritto </a:t>
            </a:r>
            <a:r>
              <a:rPr lang="it-IT" dirty="0" smtClean="0">
                <a:latin typeface="Garamond" panose="02020404030301010803" pitchFamily="18" charset="0"/>
              </a:rPr>
              <a:t>privato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ha </a:t>
            </a:r>
            <a:r>
              <a:rPr lang="it-IT" dirty="0">
                <a:latin typeface="Garamond" panose="02020404030301010803" pitchFamily="18" charset="0"/>
              </a:rPr>
              <a:t>le sue fonti nella legge (codice civile e leggi speciali), nella consuetudine, nel contratto collettivo. </a:t>
            </a:r>
          </a:p>
          <a:p>
            <a:endParaRPr lang="it-IT" sz="48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Diritto </a:t>
            </a:r>
            <a:r>
              <a:rPr lang="it-IT" sz="4000" b="1" dirty="0">
                <a:latin typeface="Garamond" panose="02020404030301010803" pitchFamily="18" charset="0"/>
              </a:rPr>
              <a:t>agrario </a:t>
            </a:r>
          </a:p>
        </p:txBody>
      </p:sp>
    </p:spTree>
    <p:extLst>
      <p:ext uri="{BB962C8B-B14F-4D97-AF65-F5344CB8AC3E}">
        <p14:creationId xmlns:p14="http://schemas.microsoft.com/office/powerpoint/2010/main" val="221281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600" dirty="0" smtClean="0">
                <a:latin typeface="Garamond" panose="02020404030301010803" pitchFamily="18" charset="0"/>
              </a:rPr>
              <a:t> </a:t>
            </a:r>
            <a:r>
              <a:rPr lang="it-IT" dirty="0">
                <a:latin typeface="Garamond" panose="02020404030301010803" pitchFamily="18" charset="0"/>
              </a:rPr>
              <a:t>un insieme di regole per una gestione dell'azienda agricola rispettosa dell'ambiente e attenta alla salubrità dei prodotti e del benessere degli animali </a:t>
            </a:r>
            <a:r>
              <a:rPr lang="it-IT" dirty="0" smtClean="0">
                <a:latin typeface="Garamond" panose="02020404030301010803" pitchFamily="18" charset="0"/>
              </a:rPr>
              <a:t>allevati</a:t>
            </a:r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gli </a:t>
            </a:r>
            <a:r>
              <a:rPr lang="it-IT" dirty="0">
                <a:latin typeface="Garamond" panose="02020404030301010803" pitchFamily="18" charset="0"/>
              </a:rPr>
              <a:t>agricoltori sono incoraggiati a rispettare i livelli elevati previsti dall'Unione europea per quanto riguarda la salute e il benessere dei cittadini, delle piante e degli </a:t>
            </a:r>
            <a:r>
              <a:rPr lang="it-IT" dirty="0" smtClean="0">
                <a:latin typeface="Garamond" panose="02020404030301010803" pitchFamily="18" charset="0"/>
              </a:rPr>
              <a:t>animali</a:t>
            </a:r>
            <a:endParaRPr lang="it-IT" dirty="0">
              <a:latin typeface="Garamond" panose="02020404030301010803" pitchFamily="18" charset="0"/>
            </a:endParaRPr>
          </a:p>
          <a:p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Condizionalità</a:t>
            </a:r>
            <a:endParaRPr lang="it-IT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dirty="0">
                <a:latin typeface="Garamond" panose="02020404030301010803" pitchFamily="18" charset="0"/>
              </a:rPr>
              <a:t>attiva dal 2005, si articola in una serie di impegni, definiti dagli "Atti" e dalle "Norme", presenti negli allegati II e III del Regolamento CE 73/09, riguardanti rispettivamente i Criteri di Gestione Obbligatori (CGO) e le Buone Condizioni Agronomiche e Ambientali (BCAA).</a:t>
            </a: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la </a:t>
            </a:r>
            <a:r>
              <a:rPr lang="it-IT" dirty="0">
                <a:latin typeface="Garamond" panose="02020404030301010803" pitchFamily="18" charset="0"/>
              </a:rPr>
              <a:t>condizionalità è uno degli aspetti della PAC che più si armonizza con il concetto di azienda multifunzionale, generatrice di beni pubblici ambientali e sociali, oltre che di derrate agricole. </a:t>
            </a:r>
          </a:p>
          <a:p>
            <a:pPr algn="just"/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>
                <a:latin typeface="Garamond" panose="02020404030301010803" pitchFamily="18" charset="0"/>
              </a:rPr>
              <a:t>PAC - Politica Agricola Comunitaria</a:t>
            </a:r>
          </a:p>
        </p:txBody>
      </p:sp>
    </p:spTree>
    <p:extLst>
      <p:ext uri="{BB962C8B-B14F-4D97-AF65-F5344CB8AC3E}">
        <p14:creationId xmlns:p14="http://schemas.microsoft.com/office/powerpoint/2010/main" val="353778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i</a:t>
            </a:r>
            <a:r>
              <a:rPr lang="it-IT" dirty="0" smtClean="0">
                <a:latin typeface="Garamond" panose="02020404030301010803" pitchFamily="18" charset="0"/>
              </a:rPr>
              <a:t>n </a:t>
            </a:r>
            <a:r>
              <a:rPr lang="it-IT" dirty="0" smtClean="0">
                <a:latin typeface="Garamond" panose="02020404030301010803" pitchFamily="18" charset="0"/>
              </a:rPr>
              <a:t>Italia come </a:t>
            </a:r>
            <a:r>
              <a:rPr lang="it-IT" dirty="0">
                <a:latin typeface="Garamond" panose="02020404030301010803" pitchFamily="18" charset="0"/>
              </a:rPr>
              <a:t>Organismo di Coordinamento degli Organismi </a:t>
            </a:r>
            <a:r>
              <a:rPr lang="it-IT" dirty="0" smtClean="0">
                <a:latin typeface="Garamond" panose="02020404030301010803" pitchFamily="18" charset="0"/>
              </a:rPr>
              <a:t>Pagatori.</a:t>
            </a:r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sz="5400" dirty="0">
              <a:latin typeface="Garamond" panose="02020404030301010803" pitchFamily="18" charset="0"/>
            </a:endParaRPr>
          </a:p>
          <a:p>
            <a:endParaRPr lang="it-IT" sz="54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>
                <a:latin typeface="Garamond" panose="02020404030301010803" pitchFamily="18" charset="0"/>
              </a:rPr>
              <a:t>AGEA</a:t>
            </a:r>
          </a:p>
        </p:txBody>
      </p:sp>
    </p:spTree>
    <p:extLst>
      <p:ext uri="{BB962C8B-B14F-4D97-AF65-F5344CB8AC3E}">
        <p14:creationId xmlns:p14="http://schemas.microsoft.com/office/powerpoint/2010/main" val="234358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imprenditore </a:t>
            </a:r>
            <a:r>
              <a:rPr lang="it-IT" dirty="0">
                <a:latin typeface="Garamond" panose="02020404030301010803" pitchFamily="18" charset="0"/>
              </a:rPr>
              <a:t>agricolo a titolo </a:t>
            </a:r>
            <a:r>
              <a:rPr lang="it-IT" dirty="0" smtClean="0">
                <a:latin typeface="Garamond" panose="02020404030301010803" pitchFamily="18" charset="0"/>
              </a:rPr>
              <a:t>principale </a:t>
            </a:r>
            <a:r>
              <a:rPr lang="it-IT" dirty="0">
                <a:latin typeface="Garamond" panose="02020404030301010803" pitchFamily="18" charset="0"/>
              </a:rPr>
              <a:t>(IATP</a:t>
            </a:r>
            <a:r>
              <a:rPr lang="it-IT" dirty="0" smtClean="0">
                <a:latin typeface="Garamond" panose="02020404030301010803" pitchFamily="18" charset="0"/>
              </a:rPr>
              <a:t>)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imprenditore </a:t>
            </a:r>
            <a:r>
              <a:rPr lang="it-IT" dirty="0">
                <a:latin typeface="Garamond" panose="02020404030301010803" pitchFamily="18" charset="0"/>
              </a:rPr>
              <a:t>agricolo </a:t>
            </a:r>
            <a:r>
              <a:rPr lang="it-IT" dirty="0" smtClean="0">
                <a:latin typeface="Garamond" panose="02020404030301010803" pitchFamily="18" charset="0"/>
              </a:rPr>
              <a:t>professionale </a:t>
            </a:r>
            <a:r>
              <a:rPr lang="it-IT" dirty="0">
                <a:latin typeface="Garamond" panose="02020404030301010803" pitchFamily="18" charset="0"/>
              </a:rPr>
              <a:t>(IAP</a:t>
            </a:r>
            <a:r>
              <a:rPr lang="it-IT" dirty="0" smtClean="0"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IATP - IAP</a:t>
            </a:r>
            <a:endParaRPr lang="it-IT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00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 algn="just"/>
            <a:endParaRPr lang="it-IT" sz="4000" dirty="0" smtClean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sviluppare </a:t>
            </a:r>
            <a:r>
              <a:rPr lang="it-IT" dirty="0">
                <a:latin typeface="Garamond" panose="02020404030301010803" pitchFamily="18" charset="0"/>
              </a:rPr>
              <a:t>un’agricoltura in grado di utilizzare le risorse in maniera </a:t>
            </a:r>
            <a:r>
              <a:rPr lang="it-IT" dirty="0" smtClean="0">
                <a:latin typeface="Garamond" panose="02020404030301010803" pitchFamily="18" charset="0"/>
              </a:rPr>
              <a:t>razionale </a:t>
            </a:r>
            <a:endParaRPr lang="it-IT" dirty="0">
              <a:latin typeface="Garamond" panose="02020404030301010803" pitchFamily="18" charset="0"/>
            </a:endParaRPr>
          </a:p>
          <a:p>
            <a:pPr algn="just"/>
            <a:r>
              <a:rPr lang="it-IT" dirty="0">
                <a:latin typeface="Garamond" panose="02020404030301010803" pitchFamily="18" charset="0"/>
              </a:rPr>
              <a:t>l</a:t>
            </a:r>
            <a:r>
              <a:rPr lang="it-IT" dirty="0" smtClean="0">
                <a:latin typeface="Garamond" panose="02020404030301010803" pitchFamily="18" charset="0"/>
              </a:rPr>
              <a:t>a </a:t>
            </a:r>
            <a:r>
              <a:rPr lang="it-IT" dirty="0">
                <a:latin typeface="Garamond" panose="02020404030301010803" pitchFamily="18" charset="0"/>
              </a:rPr>
              <a:t>tutela dell’ambiente, dell’acqua, del suolo e dell’aria </a:t>
            </a: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soddisfare </a:t>
            </a:r>
            <a:r>
              <a:rPr lang="it-IT" dirty="0">
                <a:latin typeface="Garamond" panose="02020404030301010803" pitchFamily="18" charset="0"/>
              </a:rPr>
              <a:t>il fabbisogno attuale di alimenti e </a:t>
            </a:r>
            <a:r>
              <a:rPr lang="it-IT" dirty="0" smtClean="0">
                <a:latin typeface="Garamond" panose="02020404030301010803" pitchFamily="18" charset="0"/>
              </a:rPr>
              <a:t>tessuti</a:t>
            </a:r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sz="40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it-IT" sz="4000" b="1" dirty="0" smtClean="0">
                <a:latin typeface="Garamond" panose="02020404030301010803" pitchFamily="18" charset="0"/>
              </a:rPr>
              <a:t>OBBIETTIVI</a:t>
            </a:r>
            <a:endParaRPr lang="it-IT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68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it-IT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Garamond" panose="02020404030301010803" pitchFamily="18" charset="0"/>
              </a:rPr>
              <a:t>Il </a:t>
            </a:r>
            <a:r>
              <a:rPr lang="it-IT" dirty="0">
                <a:latin typeface="Garamond" panose="02020404030301010803" pitchFamily="18" charset="0"/>
              </a:rPr>
              <a:t>diritto agrario si occupa </a:t>
            </a:r>
            <a:r>
              <a:rPr lang="it-IT" dirty="0" smtClean="0">
                <a:latin typeface="Garamond" panose="02020404030301010803" pitchFamily="18" charset="0"/>
              </a:rPr>
              <a:t>degli </a:t>
            </a:r>
            <a:r>
              <a:rPr lang="it-IT" dirty="0">
                <a:latin typeface="Garamond" panose="02020404030301010803" pitchFamily="18" charset="0"/>
              </a:rPr>
              <a:t>agricoltori, del loro lavoro e della loro esistenza dignitosa e cerca, con regole condivise e razionali, di proteggere le generazioni future. </a:t>
            </a:r>
          </a:p>
        </p:txBody>
      </p:sp>
    </p:spTree>
    <p:extLst>
      <p:ext uri="{BB962C8B-B14F-4D97-AF65-F5344CB8AC3E}">
        <p14:creationId xmlns:p14="http://schemas.microsoft.com/office/powerpoint/2010/main" val="283968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412776"/>
            <a:ext cx="8075240" cy="4713387"/>
          </a:xfrm>
        </p:spPr>
        <p:txBody>
          <a:bodyPr>
            <a:normAutofit fontScale="55000" lnSpcReduction="20000"/>
          </a:bodyPr>
          <a:lstStyle/>
          <a:p>
            <a:pPr algn="just"/>
            <a:endParaRPr lang="it-IT" sz="3800" b="1" dirty="0" smtClean="0"/>
          </a:p>
          <a:p>
            <a:pPr algn="just"/>
            <a:endParaRPr lang="it-IT" sz="4600" b="1" dirty="0" smtClean="0">
              <a:latin typeface="Garamond" panose="02020404030301010803" pitchFamily="18" charset="0"/>
            </a:endParaRPr>
          </a:p>
          <a:p>
            <a:pPr algn="just"/>
            <a:r>
              <a:rPr lang="it-IT" sz="4600" b="1" dirty="0" smtClean="0">
                <a:latin typeface="Garamond" panose="02020404030301010803" pitchFamily="18" charset="0"/>
              </a:rPr>
              <a:t>7 </a:t>
            </a:r>
            <a:r>
              <a:rPr lang="it-IT" sz="4600" b="1" dirty="0">
                <a:latin typeface="Garamond" panose="02020404030301010803" pitchFamily="18" charset="0"/>
              </a:rPr>
              <a:t>punti </a:t>
            </a:r>
            <a:r>
              <a:rPr lang="it-IT" sz="4600" dirty="0">
                <a:latin typeface="Garamond" panose="02020404030301010803" pitchFamily="18" charset="0"/>
              </a:rPr>
              <a:t>per praticare un’agricoltura più equilibrata, più rispettosa dell’ambiente e delle persone:</a:t>
            </a:r>
          </a:p>
          <a:p>
            <a:pPr marL="0" indent="0" algn="just">
              <a:buNone/>
            </a:pPr>
            <a:r>
              <a:rPr lang="it-IT" sz="4600" dirty="0">
                <a:latin typeface="Garamond" panose="02020404030301010803" pitchFamily="18" charset="0"/>
              </a:rPr>
              <a:t>1-Sovranità </a:t>
            </a:r>
            <a:r>
              <a:rPr lang="it-IT" sz="4600" dirty="0" smtClean="0">
                <a:latin typeface="Garamond" panose="02020404030301010803" pitchFamily="18" charset="0"/>
              </a:rPr>
              <a:t>alimentare.</a:t>
            </a:r>
          </a:p>
          <a:p>
            <a:pPr marL="0" indent="0" algn="just">
              <a:buNone/>
            </a:pPr>
            <a:r>
              <a:rPr lang="it-IT" sz="4600" dirty="0" smtClean="0">
                <a:latin typeface="Garamond" panose="02020404030301010803" pitchFamily="18" charset="0"/>
              </a:rPr>
              <a:t>2-Sostegno </a:t>
            </a:r>
            <a:r>
              <a:rPr lang="it-IT" sz="4600" dirty="0">
                <a:latin typeface="Garamond" panose="02020404030301010803" pitchFamily="18" charset="0"/>
              </a:rPr>
              <a:t>agli agricoltori e alle comunità </a:t>
            </a:r>
            <a:r>
              <a:rPr lang="it-IT" sz="4600" dirty="0" smtClean="0">
                <a:latin typeface="Garamond" panose="02020404030301010803" pitchFamily="18" charset="0"/>
              </a:rPr>
              <a:t>rurali.</a:t>
            </a:r>
            <a:endParaRPr lang="it-IT" sz="46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4600" dirty="0">
                <a:latin typeface="Garamond" panose="02020404030301010803" pitchFamily="18" charset="0"/>
              </a:rPr>
              <a:t>3-Produrre e consumare </a:t>
            </a:r>
            <a:r>
              <a:rPr lang="it-IT" sz="4600" dirty="0" smtClean="0">
                <a:latin typeface="Garamond" panose="02020404030301010803" pitchFamily="18" charset="0"/>
              </a:rPr>
              <a:t>meglio.</a:t>
            </a:r>
            <a:endParaRPr lang="it-IT" sz="46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4600" dirty="0" smtClean="0">
                <a:latin typeface="Garamond" panose="02020404030301010803" pitchFamily="18" charset="0"/>
              </a:rPr>
              <a:t>4-Biodiversità.</a:t>
            </a:r>
            <a:endParaRPr lang="it-IT" sz="46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4600" dirty="0">
                <a:latin typeface="Garamond" panose="02020404030301010803" pitchFamily="18" charset="0"/>
              </a:rPr>
              <a:t>5-Suolo sano e acqua </a:t>
            </a:r>
            <a:r>
              <a:rPr lang="it-IT" sz="4600" dirty="0" smtClean="0">
                <a:latin typeface="Garamond" panose="02020404030301010803" pitchFamily="18" charset="0"/>
              </a:rPr>
              <a:t>pulita.</a:t>
            </a:r>
            <a:endParaRPr lang="it-IT" sz="46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4600" dirty="0">
                <a:latin typeface="Garamond" panose="02020404030301010803" pitchFamily="18" charset="0"/>
              </a:rPr>
              <a:t>6-Un sistema sostenibile di controllo dei </a:t>
            </a:r>
            <a:r>
              <a:rPr lang="it-IT" sz="4600" dirty="0" smtClean="0">
                <a:latin typeface="Garamond" panose="02020404030301010803" pitchFamily="18" charset="0"/>
              </a:rPr>
              <a:t>parassiti.</a:t>
            </a:r>
            <a:endParaRPr lang="it-IT" sz="46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4600" dirty="0">
                <a:latin typeface="Garamond" panose="02020404030301010803" pitchFamily="18" charset="0"/>
              </a:rPr>
              <a:t>7-Sistemi alimentari </a:t>
            </a:r>
            <a:r>
              <a:rPr lang="it-IT" sz="4600" dirty="0" smtClean="0">
                <a:latin typeface="Garamond" panose="02020404030301010803" pitchFamily="18" charset="0"/>
              </a:rPr>
              <a:t>resistenti.</a:t>
            </a:r>
            <a:endParaRPr lang="it-IT" sz="46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38138"/>
          </a:xfrm>
        </p:spPr>
        <p:txBody>
          <a:bodyPr>
            <a:normAutofit/>
          </a:bodyPr>
          <a:lstStyle/>
          <a:p>
            <a:r>
              <a:rPr lang="it-IT" sz="4000" b="1" dirty="0">
                <a:latin typeface="Garamond" panose="02020404030301010803" pitchFamily="18" charset="0"/>
              </a:rPr>
              <a:t>Nel 2015 </a:t>
            </a:r>
            <a:r>
              <a:rPr lang="it-IT" sz="4000" b="1" dirty="0" smtClean="0">
                <a:latin typeface="Garamond" panose="02020404030301010803" pitchFamily="18" charset="0"/>
              </a:rPr>
              <a:t>- Greenpeace </a:t>
            </a:r>
            <a:endParaRPr lang="it-IT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6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algn="just"/>
            <a:endParaRPr lang="it-IT" b="1" dirty="0" smtClean="0">
              <a:latin typeface="Garamond" panose="02020404030301010803" pitchFamily="18" charset="0"/>
            </a:endParaRPr>
          </a:p>
          <a:p>
            <a:pPr algn="just"/>
            <a:endParaRPr lang="it-IT" b="1" dirty="0">
              <a:latin typeface="Garamond" panose="02020404030301010803" pitchFamily="18" charset="0"/>
            </a:endParaRPr>
          </a:p>
          <a:p>
            <a:pPr algn="just"/>
            <a:r>
              <a:rPr lang="it-IT" b="1" dirty="0" smtClean="0">
                <a:latin typeface="Garamond" panose="02020404030301010803" pitchFamily="18" charset="0"/>
              </a:rPr>
              <a:t>20 </a:t>
            </a:r>
            <a:r>
              <a:rPr lang="it-IT" b="1" dirty="0">
                <a:latin typeface="Garamond" panose="02020404030301010803" pitchFamily="18" charset="0"/>
              </a:rPr>
              <a:t>azioni </a:t>
            </a:r>
            <a:r>
              <a:rPr lang="it-IT" dirty="0">
                <a:latin typeface="Garamond" panose="02020404030301010803" pitchFamily="18" charset="0"/>
              </a:rPr>
              <a:t>per uno sviluppo agricolo sostenibile. </a:t>
            </a:r>
            <a:endParaRPr lang="it-IT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Garamond" panose="02020404030301010803" pitchFamily="18" charset="0"/>
              </a:rPr>
              <a:t>  </a:t>
            </a:r>
            <a:r>
              <a:rPr lang="it-IT" b="1" dirty="0">
                <a:latin typeface="Garamond" panose="02020404030301010803" pitchFamily="18" charset="0"/>
              </a:rPr>
              <a:t>5 principi </a:t>
            </a:r>
            <a:r>
              <a:rPr lang="it-IT" dirty="0">
                <a:latin typeface="Garamond" panose="02020404030301010803" pitchFamily="18" charset="0"/>
              </a:rPr>
              <a:t>dell’agricoltura sostenibile:</a:t>
            </a:r>
          </a:p>
          <a:p>
            <a:pPr algn="just"/>
            <a:r>
              <a:rPr lang="it-IT" dirty="0">
                <a:latin typeface="Garamond" panose="02020404030301010803" pitchFamily="18" charset="0"/>
              </a:rPr>
              <a:t>1-aumentare la produttività, l’occupazione e il valore aggiunto nei sistemi </a:t>
            </a:r>
            <a:r>
              <a:rPr lang="it-IT" dirty="0" smtClean="0">
                <a:latin typeface="Garamond" panose="02020404030301010803" pitchFamily="18" charset="0"/>
              </a:rPr>
              <a:t>alimentari.</a:t>
            </a: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2-proteggere </a:t>
            </a:r>
            <a:r>
              <a:rPr lang="it-IT" dirty="0">
                <a:latin typeface="Garamond" panose="02020404030301010803" pitchFamily="18" charset="0"/>
              </a:rPr>
              <a:t>e migliorare le risorse </a:t>
            </a:r>
            <a:r>
              <a:rPr lang="it-IT" dirty="0" smtClean="0">
                <a:latin typeface="Garamond" panose="02020404030301010803" pitchFamily="18" charset="0"/>
              </a:rPr>
              <a:t>naturali.</a:t>
            </a:r>
            <a:endParaRPr lang="it-IT" dirty="0">
              <a:latin typeface="Garamond" panose="02020404030301010803" pitchFamily="18" charset="0"/>
            </a:endParaRPr>
          </a:p>
          <a:p>
            <a:pPr algn="just"/>
            <a:r>
              <a:rPr lang="it-IT" dirty="0">
                <a:latin typeface="Garamond" panose="02020404030301010803" pitchFamily="18" charset="0"/>
              </a:rPr>
              <a:t>3-migliorare i mezzi di sussistenza e favorire una crescita economica inclusiva</a:t>
            </a:r>
          </a:p>
          <a:p>
            <a:pPr algn="just"/>
            <a:r>
              <a:rPr lang="it-IT" dirty="0">
                <a:latin typeface="Garamond" panose="02020404030301010803" pitchFamily="18" charset="0"/>
              </a:rPr>
              <a:t>4-accrescere la resilienza di persone, comunità ed </a:t>
            </a:r>
            <a:r>
              <a:rPr lang="it-IT" dirty="0" smtClean="0">
                <a:latin typeface="Garamond" panose="02020404030301010803" pitchFamily="18" charset="0"/>
              </a:rPr>
              <a:t>ecosistemi.</a:t>
            </a:r>
            <a:endParaRPr lang="it-IT" dirty="0">
              <a:latin typeface="Garamond" panose="02020404030301010803" pitchFamily="18" charset="0"/>
            </a:endParaRPr>
          </a:p>
          <a:p>
            <a:pPr algn="just"/>
            <a:r>
              <a:rPr lang="it-IT" dirty="0">
                <a:latin typeface="Garamond" panose="02020404030301010803" pitchFamily="18" charset="0"/>
              </a:rPr>
              <a:t>5-adattare la </a:t>
            </a:r>
            <a:r>
              <a:rPr lang="it-IT" dirty="0" err="1">
                <a:latin typeface="Garamond" panose="02020404030301010803" pitchFamily="18" charset="0"/>
              </a:rPr>
              <a:t>governance</a:t>
            </a:r>
            <a:r>
              <a:rPr lang="it-IT" dirty="0">
                <a:latin typeface="Garamond" panose="02020404030301010803" pitchFamily="18" charset="0"/>
              </a:rPr>
              <a:t> alle nuove </a:t>
            </a:r>
            <a:r>
              <a:rPr lang="it-IT" dirty="0" smtClean="0">
                <a:latin typeface="Garamond" panose="02020404030301010803" pitchFamily="18" charset="0"/>
              </a:rPr>
              <a:t>sfide.</a:t>
            </a:r>
            <a:endParaRPr lang="it-IT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it-IT" sz="4000" b="1" dirty="0">
                <a:latin typeface="Garamond" panose="02020404030301010803" pitchFamily="18" charset="0"/>
              </a:rPr>
              <a:t>Nel 2018 </a:t>
            </a:r>
            <a:r>
              <a:rPr lang="it-IT" sz="4000" b="1" dirty="0" smtClean="0">
                <a:latin typeface="Garamond" panose="02020404030301010803" pitchFamily="18" charset="0"/>
              </a:rPr>
              <a:t>-  </a:t>
            </a:r>
            <a:r>
              <a:rPr lang="it-IT" sz="4000" b="1" dirty="0">
                <a:latin typeface="Garamond" panose="02020404030301010803" pitchFamily="18" charset="0"/>
              </a:rPr>
              <a:t>FAO </a:t>
            </a:r>
          </a:p>
        </p:txBody>
      </p:sp>
    </p:spTree>
    <p:extLst>
      <p:ext uri="{BB962C8B-B14F-4D97-AF65-F5344CB8AC3E}">
        <p14:creationId xmlns:p14="http://schemas.microsoft.com/office/powerpoint/2010/main" val="99466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è</a:t>
            </a:r>
            <a:r>
              <a:rPr lang="it-IT" dirty="0">
                <a:latin typeface="Garamond" panose="02020404030301010803" pitchFamily="18" charset="0"/>
              </a:rPr>
              <a:t>, in parole semplici, un sistema agricolo </a:t>
            </a:r>
            <a:r>
              <a:rPr lang="it-IT" dirty="0" smtClean="0">
                <a:latin typeface="Garamond" panose="02020404030301010803" pitchFamily="18" charset="0"/>
              </a:rPr>
              <a:t>innovativo </a:t>
            </a:r>
            <a:r>
              <a:rPr lang="it-IT" dirty="0">
                <a:latin typeface="Garamond" panose="02020404030301010803" pitchFamily="18" charset="0"/>
              </a:rPr>
              <a:t>in cui nulla muore ma tutto si riutilizza e si rigenera divenendo risorsa produttiva.</a:t>
            </a: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in </a:t>
            </a:r>
            <a:r>
              <a:rPr lang="it-IT" dirty="0">
                <a:latin typeface="Garamond" panose="02020404030301010803" pitchFamily="18" charset="0"/>
              </a:rPr>
              <a:t>agricoltura circolare, esattamente come in natura, tutto può tonare a vivere.</a:t>
            </a:r>
          </a:p>
          <a:p>
            <a:pPr marL="0" indent="0" algn="just">
              <a:buNone/>
            </a:pP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>
                <a:latin typeface="Garamond" panose="02020404030301010803" pitchFamily="18" charset="0"/>
              </a:rPr>
              <a:t>L’agricoltura circolare </a:t>
            </a:r>
          </a:p>
        </p:txBody>
      </p:sp>
    </p:spTree>
    <p:extLst>
      <p:ext uri="{BB962C8B-B14F-4D97-AF65-F5344CB8AC3E}">
        <p14:creationId xmlns:p14="http://schemas.microsoft.com/office/powerpoint/2010/main" val="319409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L’agricoltura </a:t>
            </a:r>
            <a:r>
              <a:rPr lang="it-IT" dirty="0">
                <a:latin typeface="Garamond" panose="02020404030301010803" pitchFamily="18" charset="0"/>
              </a:rPr>
              <a:t>ha infatti un ruolo da protagonista in tema di economia circolare, dal momento che risulta essere il settore più coinvolto, quando si parla di responsabilità, tra i processi produttivi.</a:t>
            </a:r>
          </a:p>
          <a:p>
            <a:pPr algn="just"/>
            <a:r>
              <a:rPr lang="it-IT" dirty="0">
                <a:latin typeface="Garamond" panose="02020404030301010803" pitchFamily="18" charset="0"/>
              </a:rPr>
              <a:t>Oltre il 50% del terreno disponibile e il 70% del consumo di acqua potabile sono attualmente assorbiti dall’agricoltura. Per questo motivo, risulta fondamentale ora più che mai, riadattare i processi secondo le buone pratiche dell’economia circolare.</a:t>
            </a:r>
          </a:p>
          <a:p>
            <a:pPr algn="just"/>
            <a:endParaRPr lang="it-IT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6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/>
          </a:bodyPr>
          <a:lstStyle/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endParaRPr lang="it-IT" dirty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L’obiettivo </a:t>
            </a:r>
            <a:r>
              <a:rPr lang="it-IT" dirty="0">
                <a:latin typeface="Garamond" panose="02020404030301010803" pitchFamily="18" charset="0"/>
              </a:rPr>
              <a:t>non è solo quello di ridurre gli sprechi e la creazione di rifiuti, ma cercare di creare valore dagli scarti di produzione, come nutrimento per nuova produzione.</a:t>
            </a:r>
          </a:p>
          <a:p>
            <a:pPr algn="just"/>
            <a:r>
              <a:rPr lang="it-IT" dirty="0">
                <a:latin typeface="Garamond" panose="02020404030301010803" pitchFamily="18" charset="0"/>
              </a:rPr>
              <a:t>Il settore agricolo, infatti, è ricco di materie prime di recupero, scarti adatti per essere trasformati e inseriti in un nuovo processo produttivo.</a:t>
            </a:r>
          </a:p>
          <a:p>
            <a:pPr algn="just"/>
            <a:endParaRPr lang="it-IT" sz="4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7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algn="just"/>
            <a:endParaRPr lang="it-IT" sz="4000" dirty="0" smtClean="0">
              <a:latin typeface="Garamond" panose="02020404030301010803" pitchFamily="18" charset="0"/>
            </a:endParaRP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ci </a:t>
            </a:r>
            <a:r>
              <a:rPr lang="it-IT" dirty="0">
                <a:latin typeface="Garamond" panose="02020404030301010803" pitchFamily="18" charset="0"/>
              </a:rPr>
              <a:t>aiuta a porre un freno al consumo tipico di una mentalità lineare.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possiamo </a:t>
            </a:r>
            <a:r>
              <a:rPr lang="it-IT" dirty="0">
                <a:latin typeface="Garamond" panose="02020404030301010803" pitchFamily="18" charset="0"/>
              </a:rPr>
              <a:t>ottenere terreni più </a:t>
            </a:r>
            <a:r>
              <a:rPr lang="it-IT" dirty="0" smtClean="0">
                <a:latin typeface="Garamond" panose="02020404030301010803" pitchFamily="18" charset="0"/>
              </a:rPr>
              <a:t>fertili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possiamo </a:t>
            </a:r>
            <a:r>
              <a:rPr lang="it-IT" dirty="0">
                <a:latin typeface="Garamond" panose="02020404030301010803" pitchFamily="18" charset="0"/>
              </a:rPr>
              <a:t>eliminare ogni forma di </a:t>
            </a:r>
            <a:r>
              <a:rPr lang="it-IT" dirty="0" smtClean="0">
                <a:latin typeface="Garamond" panose="02020404030301010803" pitchFamily="18" charset="0"/>
              </a:rPr>
              <a:t>scarto</a:t>
            </a:r>
          </a:p>
          <a:p>
            <a:pPr algn="just"/>
            <a:endParaRPr lang="it-IT" dirty="0" smtClean="0">
              <a:latin typeface="Garamond" panose="02020404030301010803" pitchFamily="18" charset="0"/>
            </a:endParaRPr>
          </a:p>
          <a:p>
            <a:pPr algn="just"/>
            <a:r>
              <a:rPr lang="it-IT" dirty="0" smtClean="0">
                <a:latin typeface="Garamond" panose="02020404030301010803" pitchFamily="18" charset="0"/>
              </a:rPr>
              <a:t>il </a:t>
            </a:r>
            <a:r>
              <a:rPr lang="it-IT" dirty="0">
                <a:latin typeface="Garamond" panose="02020404030301010803" pitchFamily="18" charset="0"/>
              </a:rPr>
              <a:t>risparmio sarà notevole.</a:t>
            </a:r>
          </a:p>
          <a:p>
            <a:pPr algn="just"/>
            <a:endParaRPr lang="it-IT" sz="4000" dirty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56263" cy="1054250"/>
          </a:xfrm>
        </p:spPr>
        <p:txBody>
          <a:bodyPr/>
          <a:lstStyle/>
          <a:p>
            <a:r>
              <a:rPr lang="it-IT" sz="4000" b="1" dirty="0">
                <a:latin typeface="Garamond" panose="02020404030301010803" pitchFamily="18" charset="0"/>
              </a:rPr>
              <a:t>I vantaggi </a:t>
            </a:r>
          </a:p>
        </p:txBody>
      </p:sp>
    </p:spTree>
    <p:extLst>
      <p:ext uri="{BB962C8B-B14F-4D97-AF65-F5344CB8AC3E}">
        <p14:creationId xmlns:p14="http://schemas.microsoft.com/office/powerpoint/2010/main" val="46414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pertina">
  <a:themeElements>
    <a:clrScheme name="Copertin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opertin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pertin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119</TotalTime>
  <Words>987</Words>
  <Application>Microsoft Office PowerPoint</Application>
  <PresentationFormat>Presentazione su schermo (4:3)</PresentationFormat>
  <Paragraphs>177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Copertina</vt:lpstr>
      <vt:lpstr>Agricoltura sostenibile  e   Diritto agrario nel nuovo millennio</vt:lpstr>
      <vt:lpstr>L’AGRICOLTURA SOSTENIBILE</vt:lpstr>
      <vt:lpstr>OBBIETTIVI</vt:lpstr>
      <vt:lpstr>Nel 2015 - Greenpeace </vt:lpstr>
      <vt:lpstr>Nel 2018 -  FAO </vt:lpstr>
      <vt:lpstr>L’agricoltura circolare </vt:lpstr>
      <vt:lpstr>Presentazione standard di PowerPoint</vt:lpstr>
      <vt:lpstr>Presentazione standard di PowerPoint</vt:lpstr>
      <vt:lpstr>I vantaggi </vt:lpstr>
      <vt:lpstr>Presentazione standard di PowerPoint</vt:lpstr>
      <vt:lpstr>Innovazione tecnologica</vt:lpstr>
      <vt:lpstr>Le biomasse</vt:lpstr>
      <vt:lpstr>Biogas</vt:lpstr>
      <vt:lpstr>Seconde colture</vt:lpstr>
      <vt:lpstr>Esempi di economia circolare in agricoltura.</vt:lpstr>
      <vt:lpstr>Altri settori connessi </vt:lpstr>
      <vt:lpstr>L’ANBI  </vt:lpstr>
      <vt:lpstr>Bonifiche Ferraresi</vt:lpstr>
      <vt:lpstr>Bioresina</vt:lpstr>
      <vt:lpstr>Agri-gioielli</vt:lpstr>
      <vt:lpstr>DIRITTO AGRARIO NEL NUOVO MILLENIO</vt:lpstr>
      <vt:lpstr>Contratti agrari </vt:lpstr>
      <vt:lpstr>Contratti di scambio </vt:lpstr>
      <vt:lpstr>Contratti di natura associativa</vt:lpstr>
      <vt:lpstr>Diritto agrario </vt:lpstr>
      <vt:lpstr>Condizionalità</vt:lpstr>
      <vt:lpstr>PAC - Politica Agricola Comunitaria</vt:lpstr>
      <vt:lpstr>AGEA</vt:lpstr>
      <vt:lpstr>IATP - IAP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“Agricoltura sostenibile e diritto agrario nel nuovo millennio”</dc:title>
  <dc:creator>ALBERTO POLINI</dc:creator>
  <cp:lastModifiedBy>Alberto</cp:lastModifiedBy>
  <cp:revision>23</cp:revision>
  <dcterms:created xsi:type="dcterms:W3CDTF">2021-02-10T13:10:14Z</dcterms:created>
  <dcterms:modified xsi:type="dcterms:W3CDTF">2021-02-10T15:24:11Z</dcterms:modified>
</cp:coreProperties>
</file>