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9" r:id="rId4"/>
    <p:sldId id="259" r:id="rId5"/>
    <p:sldId id="260" r:id="rId6"/>
    <p:sldId id="280" r:id="rId7"/>
    <p:sldId id="281" r:id="rId8"/>
    <p:sldId id="262" r:id="rId9"/>
    <p:sldId id="282" r:id="rId10"/>
    <p:sldId id="268" r:id="rId11"/>
    <p:sldId id="283" r:id="rId12"/>
    <p:sldId id="269" r:id="rId13"/>
    <p:sldId id="270" r:id="rId14"/>
    <p:sldId id="284" r:id="rId15"/>
    <p:sldId id="271" r:id="rId16"/>
    <p:sldId id="285" r:id="rId17"/>
    <p:sldId id="272" r:id="rId18"/>
    <p:sldId id="273" r:id="rId19"/>
    <p:sldId id="274" r:id="rId20"/>
    <p:sldId id="286" r:id="rId21"/>
    <p:sldId id="275" r:id="rId22"/>
    <p:sldId id="287" r:id="rId23"/>
    <p:sldId id="276" r:id="rId24"/>
    <p:sldId id="289" r:id="rId25"/>
    <p:sldId id="290" r:id="rId26"/>
    <p:sldId id="288"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Sottotitolo 2">
            <a:extLst>
              <a:ext uri="{FF2B5EF4-FFF2-40B4-BE49-F238E27FC236}">
                <a16:creationId xmlns:a16="http://schemas.microsoft.com/office/drawing/2014/main" xmlns="" id="{16E6F814-FA1D-4046-93FF-C73CC27DAFAA}"/>
              </a:ext>
            </a:extLst>
          </p:cNvPr>
          <p:cNvSpPr txBox="1">
            <a:spLocks/>
          </p:cNvSpPr>
          <p:nvPr userDrawn="1"/>
        </p:nvSpPr>
        <p:spPr>
          <a:xfrm>
            <a:off x="10731843" y="0"/>
            <a:ext cx="1460157" cy="6858000"/>
          </a:xfrm>
          <a:prstGeom prst="rect">
            <a:avLst/>
          </a:prstGeom>
          <a:solidFill>
            <a:srgbClr val="00B0F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p:txBody>
      </p:sp>
      <p:sp>
        <p:nvSpPr>
          <p:cNvPr id="6" name="Segnaposto numero diapositiva 5">
            <a:extLst>
              <a:ext uri="{FF2B5EF4-FFF2-40B4-BE49-F238E27FC236}">
                <a16:creationId xmlns:a16="http://schemas.microsoft.com/office/drawing/2014/main" xmlns="" id="{7F1E3BDC-1EE0-4571-983F-AFBA658432BD}"/>
              </a:ext>
            </a:extLst>
          </p:cNvPr>
          <p:cNvSpPr>
            <a:spLocks noGrp="1"/>
          </p:cNvSpPr>
          <p:nvPr>
            <p:ph type="sldNum" sz="quarter" idx="12"/>
          </p:nvPr>
        </p:nvSpPr>
        <p:spPr>
          <a:xfrm>
            <a:off x="11197281" y="6355749"/>
            <a:ext cx="529280" cy="365125"/>
          </a:xfrm>
        </p:spPr>
        <p:txBody>
          <a:bodyPr/>
          <a:lstStyle>
            <a:lvl1pPr>
              <a:defRPr/>
            </a:lvl1pPr>
          </a:lstStyle>
          <a:p>
            <a:r>
              <a:rPr lang="it-IT" dirty="0"/>
              <a:t>01</a:t>
            </a:r>
          </a:p>
        </p:txBody>
      </p:sp>
      <p:sp>
        <p:nvSpPr>
          <p:cNvPr id="9" name="Connettore 8">
            <a:extLst>
              <a:ext uri="{FF2B5EF4-FFF2-40B4-BE49-F238E27FC236}">
                <a16:creationId xmlns:a16="http://schemas.microsoft.com/office/drawing/2014/main" xmlns="" id="{D2A21020-B657-4E03-B645-7D771AD01F98}"/>
              </a:ext>
            </a:extLst>
          </p:cNvPr>
          <p:cNvSpPr/>
          <p:nvPr userDrawn="1"/>
        </p:nvSpPr>
        <p:spPr>
          <a:xfrm>
            <a:off x="9934832" y="2747833"/>
            <a:ext cx="1563129" cy="1552317"/>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xmlns="" id="{123266DE-0DAD-4CF6-83DF-28F03C6C26A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62986" y="3059903"/>
            <a:ext cx="1054663" cy="884926"/>
          </a:xfrm>
          <a:prstGeom prst="rect">
            <a:avLst/>
          </a:prstGeom>
        </p:spPr>
      </p:pic>
      <p:sp>
        <p:nvSpPr>
          <p:cNvPr id="12" name="CasellaDiTesto 11">
            <a:extLst>
              <a:ext uri="{FF2B5EF4-FFF2-40B4-BE49-F238E27FC236}">
                <a16:creationId xmlns:a16="http://schemas.microsoft.com/office/drawing/2014/main" xmlns="" id="{95A62178-2FB3-4EA3-BDC7-86D8FEEC14FE}"/>
              </a:ext>
            </a:extLst>
          </p:cNvPr>
          <p:cNvSpPr txBox="1"/>
          <p:nvPr userDrawn="1"/>
        </p:nvSpPr>
        <p:spPr>
          <a:xfrm>
            <a:off x="778477" y="6240162"/>
            <a:ext cx="9156356" cy="369332"/>
          </a:xfrm>
          <a:prstGeom prst="rect">
            <a:avLst/>
          </a:prstGeom>
          <a:noFill/>
        </p:spPr>
        <p:txBody>
          <a:bodyPr wrap="square" rtlCol="0">
            <a:spAutoFit/>
          </a:bodyPr>
          <a:lstStyle/>
          <a:p>
            <a:pPr algn="ctr"/>
            <a:r>
              <a:rPr lang="it-IT" dirty="0">
                <a:solidFill>
                  <a:schemeClr val="bg1">
                    <a:lumMod val="85000"/>
                  </a:schemeClr>
                </a:solidFill>
                <a:effectLst/>
              </a:rPr>
              <a:t>CENTRO STUDI STASA – Trasporto Aereo Sistemi Avanzati – Sicurezza e Ambiente - Roma</a:t>
            </a:r>
          </a:p>
        </p:txBody>
      </p:sp>
    </p:spTree>
    <p:extLst>
      <p:ext uri="{BB962C8B-B14F-4D97-AF65-F5344CB8AC3E}">
        <p14:creationId xmlns:p14="http://schemas.microsoft.com/office/powerpoint/2010/main" xmlns="" val="193143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AC6631E-456E-4BA5-A47F-B6233DE454B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4BB461B1-01F1-4780-A5D8-C0C00573259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F8548A5-2BAE-4B7A-8E86-5ABD0E68EF99}"/>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5" name="Segnaposto piè di pagina 4">
            <a:extLst>
              <a:ext uri="{FF2B5EF4-FFF2-40B4-BE49-F238E27FC236}">
                <a16:creationId xmlns:a16="http://schemas.microsoft.com/office/drawing/2014/main" xmlns="" id="{5EE875B7-CA63-4906-A935-A2206262C4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C9B1D45-0587-4EE1-8610-0B31E25E250B}"/>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223049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291E12D-D8C6-4B8E-8BDB-BFA2B7A4F12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66BBEAFF-D679-47AA-B09B-5592638C341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860A49A-8515-40AD-BAA8-1DD6A40A1A14}"/>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5" name="Segnaposto piè di pagina 4">
            <a:extLst>
              <a:ext uri="{FF2B5EF4-FFF2-40B4-BE49-F238E27FC236}">
                <a16:creationId xmlns:a16="http://schemas.microsoft.com/office/drawing/2014/main" xmlns="" id="{B9F414EC-916A-4C12-B6EB-0EE928A732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538A3FC-33D9-4D0E-AED7-FAD8C165CA16}"/>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47863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ADB4BC-2D9A-49C8-A5CF-191B5C978C4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BE7F867-E70E-476F-905C-D84C90A8086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E0CFD04-385B-49B2-A904-DE4194D29609}"/>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5" name="Segnaposto piè di pagina 4">
            <a:extLst>
              <a:ext uri="{FF2B5EF4-FFF2-40B4-BE49-F238E27FC236}">
                <a16:creationId xmlns:a16="http://schemas.microsoft.com/office/drawing/2014/main" xmlns="" id="{F7C650C5-6DD5-4C58-ABD5-EF93A87166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AE475EB-70ED-407C-BA3A-6327A17D1F26}"/>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407787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48CE70-9349-4EAD-9914-E442F519A4A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10E5416-EBDB-42CB-A938-4A1BF3B5EA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AF81C2F3-06D5-4C9B-B1BE-8D9E4BDDF19E}"/>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5" name="Segnaposto piè di pagina 4">
            <a:extLst>
              <a:ext uri="{FF2B5EF4-FFF2-40B4-BE49-F238E27FC236}">
                <a16:creationId xmlns:a16="http://schemas.microsoft.com/office/drawing/2014/main" xmlns="" id="{E6E2B6F4-1064-4392-9242-E800F9E634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C67EB2F-96D3-42BD-84DE-F3749559747B}"/>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304253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35BDFBD-65A2-4D23-81BE-CC5CC4C5F19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00961BF3-70A5-4DEE-A13C-2B75479299C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88A1E958-57C4-4BBF-B713-8763C47F8CD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A072BAF8-97BF-4F86-9D11-67585A7ED5B0}"/>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6" name="Segnaposto piè di pagina 5">
            <a:extLst>
              <a:ext uri="{FF2B5EF4-FFF2-40B4-BE49-F238E27FC236}">
                <a16:creationId xmlns:a16="http://schemas.microsoft.com/office/drawing/2014/main" xmlns="" id="{B35E2320-8130-41CD-AE1B-7138A50ECF8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C3B75A3-2616-4DD1-B1F3-0A023D5FA1BD}"/>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38483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E436D90-B0BF-4EC6-8BC2-64DD2CDDAE9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3CDFDFB-FB4E-4BB0-B965-4D0B3D5F8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526585F8-7B4D-4875-B77D-363B3F44102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F2AB8FF9-83EC-45DD-A52F-8F97EE196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28C35A38-2341-43E5-88AC-6C5340ECEE1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DE1AC4CC-C5F1-4B1F-B5EB-76BB82482665}"/>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8" name="Segnaposto piè di pagina 7">
            <a:extLst>
              <a:ext uri="{FF2B5EF4-FFF2-40B4-BE49-F238E27FC236}">
                <a16:creationId xmlns:a16="http://schemas.microsoft.com/office/drawing/2014/main" xmlns="" id="{9DDCD844-B29D-482C-B751-F7916D47164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727CD79-8326-4CD7-82CF-F05E55F11DC9}"/>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279914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A8DECBA-8330-4C27-9856-1130D013DFC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0D9C549A-68A5-4196-9A75-4290F8E64F07}"/>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4" name="Segnaposto piè di pagina 3">
            <a:extLst>
              <a:ext uri="{FF2B5EF4-FFF2-40B4-BE49-F238E27FC236}">
                <a16:creationId xmlns:a16="http://schemas.microsoft.com/office/drawing/2014/main" xmlns="" id="{C1EC1C2D-96E4-40D9-86AD-F15ADBB6735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DD05ED0-DAE1-4353-9773-F3E19671B50E}"/>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232005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561AE5B1-3746-4209-8B01-97B348F10FFE}"/>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3" name="Segnaposto piè di pagina 2">
            <a:extLst>
              <a:ext uri="{FF2B5EF4-FFF2-40B4-BE49-F238E27FC236}">
                <a16:creationId xmlns:a16="http://schemas.microsoft.com/office/drawing/2014/main" xmlns="" id="{47AFE678-59AF-4EF3-867F-E5CEA4470AE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2A62872-D895-42EF-B71C-26077F29B696}"/>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63315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2917DDC-30E3-4C17-88EB-BAF4EDF31BB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91B8818-E005-4C61-8C37-A8F18EB46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6FEAE96F-215C-4199-BF54-4C42E8C41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175BAB34-647F-4428-82AB-011AE8CF7CAE}"/>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6" name="Segnaposto piè di pagina 5">
            <a:extLst>
              <a:ext uri="{FF2B5EF4-FFF2-40B4-BE49-F238E27FC236}">
                <a16:creationId xmlns:a16="http://schemas.microsoft.com/office/drawing/2014/main" xmlns="" id="{5DD0563C-0C34-474E-B40B-2DA0A523436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DE563A08-4A46-4725-BF57-02EAE6F671BC}"/>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159877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96B343-1A44-4996-9AF5-70FAC952EC1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A34CA7F1-1BD8-474B-8B1C-7CE457A9E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2FC34A48-2032-4111-851B-546715EA9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575BA83D-5CCA-40F8-B116-660C5D03D701}"/>
              </a:ext>
            </a:extLst>
          </p:cNvPr>
          <p:cNvSpPr>
            <a:spLocks noGrp="1"/>
          </p:cNvSpPr>
          <p:nvPr>
            <p:ph type="dt" sz="half" idx="10"/>
          </p:nvPr>
        </p:nvSpPr>
        <p:spPr/>
        <p:txBody>
          <a:bodyPr/>
          <a:lstStyle/>
          <a:p>
            <a:fld id="{6D89A80D-6DFD-47BE-90CC-EDE0A9123071}" type="datetimeFigureOut">
              <a:rPr lang="it-IT" smtClean="0"/>
              <a:pPr/>
              <a:t>17/02/2021</a:t>
            </a:fld>
            <a:endParaRPr lang="it-IT"/>
          </a:p>
        </p:txBody>
      </p:sp>
      <p:sp>
        <p:nvSpPr>
          <p:cNvPr id="6" name="Segnaposto piè di pagina 5">
            <a:extLst>
              <a:ext uri="{FF2B5EF4-FFF2-40B4-BE49-F238E27FC236}">
                <a16:creationId xmlns:a16="http://schemas.microsoft.com/office/drawing/2014/main" xmlns="" id="{46B196E8-B9FB-49F8-8858-2F1E55A2793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15B6722-309D-4EB6-89BE-7B1FBA4CC80E}"/>
              </a:ext>
            </a:extLst>
          </p:cNvPr>
          <p:cNvSpPr>
            <a:spLocks noGrp="1"/>
          </p:cNvSpPr>
          <p:nvPr>
            <p:ph type="sldNum" sz="quarter" idx="12"/>
          </p:nvPr>
        </p:nvSpPr>
        <p:spPr/>
        <p:txBody>
          <a:body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302023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7E801B4-32D2-450A-8D1E-53F2A9FA3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24095C75-979F-45AC-9A3C-61DD616E8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AB4D770-1F94-4261-A97F-364E90CB96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9A80D-6DFD-47BE-90CC-EDE0A9123071}" type="datetimeFigureOut">
              <a:rPr lang="it-IT" smtClean="0"/>
              <a:pPr/>
              <a:t>17/02/2021</a:t>
            </a:fld>
            <a:endParaRPr lang="it-IT"/>
          </a:p>
        </p:txBody>
      </p:sp>
      <p:sp>
        <p:nvSpPr>
          <p:cNvPr id="5" name="Segnaposto piè di pagina 4">
            <a:extLst>
              <a:ext uri="{FF2B5EF4-FFF2-40B4-BE49-F238E27FC236}">
                <a16:creationId xmlns:a16="http://schemas.microsoft.com/office/drawing/2014/main" xmlns="" id="{C6877606-C9D6-49B8-AC2A-4CB86A94DF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CC721AD-9201-4A73-9472-8C4701720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F95B2-38BC-4026-A5BD-55B611B1F71C}" type="slidenum">
              <a:rPr lang="it-IT" smtClean="0"/>
              <a:pPr/>
              <a:t>‹N›</a:t>
            </a:fld>
            <a:endParaRPr lang="it-IT"/>
          </a:p>
        </p:txBody>
      </p:sp>
    </p:spTree>
    <p:extLst>
      <p:ext uri="{BB962C8B-B14F-4D97-AF65-F5344CB8AC3E}">
        <p14:creationId xmlns:p14="http://schemas.microsoft.com/office/powerpoint/2010/main" xmlns="" val="1788253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Art.135%20Reg.1139.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Art.826%20CdN.doc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All.3%20ddl%20istituzione%20AIST.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Art.432%20CP.pdf" TargetMode="Externa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INFRAZIONI%20NEL%202019.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53EF8ACF-62A7-4180-A1F4-92682F3A28A6}"/>
              </a:ext>
            </a:extLst>
          </p:cNvPr>
          <p:cNvSpPr txBox="1"/>
          <p:nvPr/>
        </p:nvSpPr>
        <p:spPr>
          <a:xfrm>
            <a:off x="992777" y="2613293"/>
            <a:ext cx="8569233" cy="1384995"/>
          </a:xfrm>
          <a:prstGeom prst="rect">
            <a:avLst/>
          </a:prstGeom>
          <a:noFill/>
        </p:spPr>
        <p:txBody>
          <a:bodyPr wrap="square" rtlCol="0">
            <a:spAutoFit/>
          </a:bodyPr>
          <a:lstStyle/>
          <a:p>
            <a:pPr algn="ctr"/>
            <a:r>
              <a:rPr lang="it-IT" sz="2800" b="1" dirty="0" smtClean="0">
                <a:solidFill>
                  <a:srgbClr val="C00000"/>
                </a:solidFill>
                <a:latin typeface="Algerian" pitchFamily="82" charset="0"/>
              </a:rPr>
              <a:t>I DRONI NEL CODICE DELLA NAVIGAZIONE AEREA: </a:t>
            </a:r>
          </a:p>
          <a:p>
            <a:pPr algn="ctr"/>
            <a:r>
              <a:rPr lang="it-IT" sz="2800" b="1" dirty="0" smtClean="0">
                <a:solidFill>
                  <a:srgbClr val="C00000"/>
                </a:solidFill>
                <a:latin typeface="Algerian" pitchFamily="82" charset="0"/>
              </a:rPr>
              <a:t>RIFLESSIONI SU PROFILI </a:t>
            </a:r>
            <a:r>
              <a:rPr lang="it-IT" sz="2800" b="1" dirty="0" err="1" smtClean="0">
                <a:solidFill>
                  <a:srgbClr val="C00000"/>
                </a:solidFill>
                <a:latin typeface="Algerian" pitchFamily="82" charset="0"/>
              </a:rPr>
              <a:t>DI</a:t>
            </a:r>
            <a:r>
              <a:rPr lang="it-IT" sz="2800" b="1" dirty="0" smtClean="0">
                <a:solidFill>
                  <a:srgbClr val="C00000"/>
                </a:solidFill>
                <a:latin typeface="Algerian" pitchFamily="82" charset="0"/>
              </a:rPr>
              <a:t> SICUREZZA E RESPONSABILITÀ</a:t>
            </a:r>
            <a:endParaRPr lang="it-IT" sz="2800" dirty="0">
              <a:solidFill>
                <a:srgbClr val="C00000"/>
              </a:solidFill>
              <a:latin typeface="Algerian" pitchFamily="82" charset="0"/>
            </a:endParaRPr>
          </a:p>
        </p:txBody>
      </p:sp>
      <p:sp>
        <p:nvSpPr>
          <p:cNvPr id="5" name="CasellaDiTesto 4">
            <a:extLst>
              <a:ext uri="{FF2B5EF4-FFF2-40B4-BE49-F238E27FC236}">
                <a16:creationId xmlns:a16="http://schemas.microsoft.com/office/drawing/2014/main" xmlns="" id="{E85C56F9-8876-426A-B74F-B0DC861709B0}"/>
              </a:ext>
            </a:extLst>
          </p:cNvPr>
          <p:cNvSpPr txBox="1"/>
          <p:nvPr/>
        </p:nvSpPr>
        <p:spPr>
          <a:xfrm>
            <a:off x="2505155" y="4611957"/>
            <a:ext cx="5470335" cy="461665"/>
          </a:xfrm>
          <a:prstGeom prst="rect">
            <a:avLst/>
          </a:prstGeom>
          <a:noFill/>
        </p:spPr>
        <p:txBody>
          <a:bodyPr wrap="square" rtlCol="0">
            <a:spAutoFit/>
          </a:bodyPr>
          <a:lstStyle/>
          <a:p>
            <a:pPr algn="ctr"/>
            <a:r>
              <a:rPr lang="it-IT" sz="2400" b="1" dirty="0" smtClean="0">
                <a:solidFill>
                  <a:schemeClr val="accent1"/>
                </a:solidFill>
              </a:rPr>
              <a:t>dott. Bruno Barra – Presidente S.T.A.S.A</a:t>
            </a:r>
            <a:r>
              <a:rPr lang="it-IT" b="1" dirty="0" smtClean="0"/>
              <a:t>.</a:t>
            </a:r>
            <a:endParaRPr lang="it-IT" dirty="0" smtClean="0"/>
          </a:p>
        </p:txBody>
      </p:sp>
      <p:sp>
        <p:nvSpPr>
          <p:cNvPr id="6" name="Segnaposto piè di pagina 2">
            <a:extLst>
              <a:ext uri="{FF2B5EF4-FFF2-40B4-BE49-F238E27FC236}">
                <a16:creationId xmlns:a16="http://schemas.microsoft.com/office/drawing/2014/main" xmlns="" id="{8162C06B-3F82-4111-9338-E637FEE7A2CA}"/>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8" name="Segnaposto piè di pagina 2">
            <a:extLst>
              <a:ext uri="{FF2B5EF4-FFF2-40B4-BE49-F238E27FC236}">
                <a16:creationId xmlns:a16="http://schemas.microsoft.com/office/drawing/2014/main" xmlns="" id="{3AF91F09-FF46-4B54-BE62-961CDB1D7284}"/>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a:solidFill>
                  <a:schemeClr val="bg1"/>
                </a:solidFill>
              </a:rPr>
              <a:t> </a:t>
            </a: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7" name="Segnaposto numero diapositiva 3">
            <a:extLst>
              <a:ext uri="{FF2B5EF4-FFF2-40B4-BE49-F238E27FC236}">
                <a16:creationId xmlns:a16="http://schemas.microsoft.com/office/drawing/2014/main" xmlns="" id="{6A7BF698-2B15-4D82-88D5-0B367E3E6F2E}"/>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a:solidFill>
                  <a:srgbClr val="FFFFFF"/>
                </a:solidFill>
              </a:rPr>
              <a:t>1</a:t>
            </a:r>
          </a:p>
        </p:txBody>
      </p:sp>
      <p:pic>
        <p:nvPicPr>
          <p:cNvPr id="9" name="Immagine 8" descr="rischio collisione.jpg"/>
          <p:cNvPicPr>
            <a:picLocks noChangeAspect="1"/>
          </p:cNvPicPr>
          <p:nvPr/>
        </p:nvPicPr>
        <p:blipFill>
          <a:blip r:embed="rId2"/>
          <a:stretch>
            <a:fillRect/>
          </a:stretch>
        </p:blipFill>
        <p:spPr>
          <a:xfrm>
            <a:off x="1153342" y="199208"/>
            <a:ext cx="2857500" cy="1600200"/>
          </a:xfrm>
          <a:prstGeom prst="rect">
            <a:avLst/>
          </a:prstGeom>
        </p:spPr>
      </p:pic>
    </p:spTree>
    <p:extLst>
      <p:ext uri="{BB962C8B-B14F-4D97-AF65-F5344CB8AC3E}">
        <p14:creationId xmlns:p14="http://schemas.microsoft.com/office/powerpoint/2010/main" xmlns="" val="15851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p:cBhvr override="childStyle">
                                        <p:cTn id="6" dur="500" fill="hold"/>
                                        <p:tgtEl>
                                          <p:spTgt spid="4">
                                            <p:txEl>
                                              <p:pRg st="0" end="0"/>
                                            </p:txEl>
                                          </p:spTgt>
                                        </p:tgtEl>
                                        <p:attrNameLst>
                                          <p:attrName>style.color</p:attrName>
                                        </p:attrNameLst>
                                      </p:cBhvr>
                                      <p:by>
                                        <p:hsl h="0" s="12549" l="25098"/>
                                      </p:by>
                                    </p:animClr>
                                    <p:animClr clrSpc="hsl">
                                      <p:cBhvr>
                                        <p:cTn id="7" dur="500" fill="hold"/>
                                        <p:tgtEl>
                                          <p:spTgt spid="4">
                                            <p:txEl>
                                              <p:pRg st="0" end="0"/>
                                            </p:txEl>
                                          </p:spTgt>
                                        </p:tgtEl>
                                        <p:attrNameLst>
                                          <p:attrName>fillcolor</p:attrName>
                                        </p:attrNameLst>
                                      </p:cBhvr>
                                      <p:by>
                                        <p:hsl h="0" s="12549" l="25098"/>
                                      </p:by>
                                    </p:animClr>
                                    <p:animClr clrSpc="hsl">
                                      <p:cBhvr>
                                        <p:cTn id="8" dur="500" fill="hold"/>
                                        <p:tgtEl>
                                          <p:spTgt spid="4">
                                            <p:txEl>
                                              <p:pRg st="0" end="0"/>
                                            </p:txEl>
                                          </p:spTgt>
                                        </p:tgtEl>
                                        <p:attrNameLst>
                                          <p:attrName>stroke.color</p:attrName>
                                        </p:attrNameLst>
                                      </p:cBhvr>
                                      <p:by>
                                        <p:hsl h="0" s="12549" l="25098"/>
                                      </p:by>
                                    </p:animClr>
                                    <p:set>
                                      <p:cBhvr>
                                        <p:cTn id="9" dur="500" fill="hold"/>
                                        <p:tgtEl>
                                          <p:spTgt spid="4">
                                            <p:txEl>
                                              <p:pRg st="0" end="0"/>
                                            </p:txEl>
                                          </p:spTgt>
                                        </p:tgtEl>
                                        <p:attrNameLst>
                                          <p:attrName>fill.type</p:attrName>
                                        </p:attrNameLst>
                                      </p:cBhvr>
                                      <p:to>
                                        <p:strVal val="solid"/>
                                      </p:to>
                                    </p:set>
                                  </p:childTnLst>
                                </p:cTn>
                              </p:par>
                              <p:par>
                                <p:cTn id="10" presetID="30" presetClass="emph" presetSubtype="0" fill="hold" nodeType="withEffect">
                                  <p:stCondLst>
                                    <p:cond delay="0"/>
                                  </p:stCondLst>
                                  <p:childTnLst>
                                    <p:animClr clrSpc="hsl">
                                      <p:cBhvr override="childStyle">
                                        <p:cTn id="11" dur="500" fill="hold"/>
                                        <p:tgtEl>
                                          <p:spTgt spid="4">
                                            <p:txEl>
                                              <p:pRg st="1" end="1"/>
                                            </p:txEl>
                                          </p:spTgt>
                                        </p:tgtEl>
                                        <p:attrNameLst>
                                          <p:attrName>style.color</p:attrName>
                                        </p:attrNameLst>
                                      </p:cBhvr>
                                      <p:by>
                                        <p:hsl h="0" s="12549" l="25098"/>
                                      </p:by>
                                    </p:animClr>
                                    <p:animClr clrSpc="hsl">
                                      <p:cBhvr>
                                        <p:cTn id="12" dur="500" fill="hold"/>
                                        <p:tgtEl>
                                          <p:spTgt spid="4">
                                            <p:txEl>
                                              <p:pRg st="1" end="1"/>
                                            </p:txEl>
                                          </p:spTgt>
                                        </p:tgtEl>
                                        <p:attrNameLst>
                                          <p:attrName>fillcolor</p:attrName>
                                        </p:attrNameLst>
                                      </p:cBhvr>
                                      <p:by>
                                        <p:hsl h="0" s="12549" l="25098"/>
                                      </p:by>
                                    </p:animClr>
                                    <p:animClr clrSpc="hsl">
                                      <p:cBhvr>
                                        <p:cTn id="13" dur="500" fill="hold"/>
                                        <p:tgtEl>
                                          <p:spTgt spid="4">
                                            <p:txEl>
                                              <p:pRg st="1" end="1"/>
                                            </p:txEl>
                                          </p:spTgt>
                                        </p:tgtEl>
                                        <p:attrNameLst>
                                          <p:attrName>stroke.color</p:attrName>
                                        </p:attrNameLst>
                                      </p:cBhvr>
                                      <p:by>
                                        <p:hsl h="0" s="12549" l="25098"/>
                                      </p:by>
                                    </p:animClr>
                                    <p:set>
                                      <p:cBhvr>
                                        <p:cTn id="14" dur="500" fill="hold"/>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10</a:t>
            </a:r>
            <a:endParaRPr lang="en-US" dirty="0">
              <a:solidFill>
                <a:srgbClr val="FFFFFF"/>
              </a:solidFill>
            </a:endParaRPr>
          </a:p>
        </p:txBody>
      </p:sp>
      <p:sp>
        <p:nvSpPr>
          <p:cNvPr id="1025" name="Rectangle 1"/>
          <p:cNvSpPr>
            <a:spLocks noChangeArrowheads="1"/>
          </p:cNvSpPr>
          <p:nvPr/>
        </p:nvSpPr>
        <p:spPr bwMode="auto">
          <a:xfrm>
            <a:off x="0" y="0"/>
            <a:ext cx="9977718"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evince dal rapporto di ANSV del 2019, reso pubblico nel 2020, che la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maggior parte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degli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eventi segnalati hanno dato luogo ad interferenze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aeromobili </a:t>
            </a:r>
            <a:r>
              <a:rPr kumimoji="0" lang="it-IT" sz="20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manned</a:t>
            </a:r>
            <a:r>
              <a:rPr kumimoji="0" lang="it-IT"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occorse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in aree "sensibili" per l'attività di volo, cioè in prossimità di aeroporti aperti al traffico aereo commerciale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dei rispettivi sentieri di avvicinamento, peraltro anche a quote significative, rappresentando una criticità per la sicurezza delle operazioni aeree degli aeromobili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manned</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configurando nelle fattispecie più gravi veri e propri attentati alla sicurezza dei voli (reato di pericolo)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Dall'esame delle segnalazioni pervenute emerge pure che, a fattor comune, si può continuare a porre la sostanziale inosservanza della normativa nazionale vigente.</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descr="aeroporto.jpg"/>
          <p:cNvPicPr>
            <a:picLocks noChangeAspect="1"/>
          </p:cNvPicPr>
          <p:nvPr/>
        </p:nvPicPr>
        <p:blipFill>
          <a:blip r:embed="rId2"/>
          <a:stretch>
            <a:fillRect/>
          </a:stretch>
        </p:blipFill>
        <p:spPr>
          <a:xfrm>
            <a:off x="887507" y="3525646"/>
            <a:ext cx="3250560" cy="2350719"/>
          </a:xfrm>
          <a:prstGeom prst="rect">
            <a:avLst/>
          </a:prstGeom>
        </p:spPr>
      </p:pic>
      <p:pic>
        <p:nvPicPr>
          <p:cNvPr id="8" name="Immagine 7" descr="sentiero avvicinamento.jpg"/>
          <p:cNvPicPr>
            <a:picLocks noChangeAspect="1"/>
          </p:cNvPicPr>
          <p:nvPr/>
        </p:nvPicPr>
        <p:blipFill>
          <a:blip r:embed="rId3"/>
          <a:stretch>
            <a:fillRect/>
          </a:stretch>
        </p:blipFill>
        <p:spPr>
          <a:xfrm>
            <a:off x="5620868" y="3523130"/>
            <a:ext cx="3415553" cy="2326342"/>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11</a:t>
            </a:r>
            <a:endParaRPr lang="en-US" dirty="0">
              <a:solidFill>
                <a:srgbClr val="FFFFFF"/>
              </a:solidFill>
            </a:endParaRPr>
          </a:p>
        </p:txBody>
      </p:sp>
      <p:sp>
        <p:nvSpPr>
          <p:cNvPr id="1025" name="Rectangle 1"/>
          <p:cNvSpPr>
            <a:spLocks noChangeArrowheads="1"/>
          </p:cNvSpPr>
          <p:nvPr/>
        </p:nvSpPr>
        <p:spPr bwMode="auto">
          <a:xfrm>
            <a:off x="0" y="0"/>
            <a:ext cx="9977718"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INCHIESTE  TECNICHE  </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SICUREZZA</a:t>
            </a:r>
          </a:p>
          <a:p>
            <a:pPr marL="0" marR="0" lvl="0" indent="0" algn="just" defTabSz="914400" rtl="0" eaLnBrk="0" fontAlgn="base" latinLnBrk="0" hangingPunct="0">
              <a:lnSpc>
                <a:spcPct val="100000"/>
              </a:lnSpc>
              <a:spcBef>
                <a:spcPct val="0"/>
              </a:spcBef>
              <a:spcAft>
                <a:spcPct val="0"/>
              </a:spcAft>
              <a:buClrTx/>
              <a:buSzTx/>
              <a:buFontTx/>
              <a:buNone/>
              <a:tabLst/>
            </a:pPr>
            <a:endParaRPr lang="it-IT" sz="2000"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fenomeno delle citate interferenze, come constatato dall'ANSV in occasione dei ricorrenti contatti con altre autorità investigative straniere, è comune tuttavia anche a molti altri Paesi e sta assumendo dimensioni via via più rilevanti.</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algn="just"/>
            <a:r>
              <a:rPr kumimoji="0" lang="it-IT"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 seguito di un incidente o inconveniente grave ad un aeromobile a pilotaggio remoto (art. 4 del regolamento UE n. 996/2010) l’ inchiesta di sicurezza tecnica (finalizzata alla individuazione delle cause di un incidente o di un inconveniente grave) dovrebbe essere svolta da ANSV</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it-IT" sz="2000" dirty="0" smtClean="0">
                <a:latin typeface="Arial" pitchFamily="34" charset="0"/>
                <a:cs typeface="Arial" pitchFamily="34" charset="0"/>
              </a:rPr>
              <a:t> L’obbligo, per </a:t>
            </a:r>
            <a:r>
              <a:rPr lang="it-IT" sz="2000" dirty="0" err="1" smtClean="0">
                <a:latin typeface="Arial" pitchFamily="34" charset="0"/>
                <a:cs typeface="Arial" pitchFamily="34" charset="0"/>
              </a:rPr>
              <a:t>I'ANSV</a:t>
            </a:r>
            <a:r>
              <a:rPr lang="it-IT" sz="2000" dirty="0" smtClean="0">
                <a:latin typeface="Arial" pitchFamily="34" charset="0"/>
                <a:cs typeface="Arial" pitchFamily="34" charset="0"/>
              </a:rPr>
              <a:t>, di svolgere una inchiesta di sicurezza nel caso di incidenti/inconvenienti gravi occorsi ad aeromobili a pilotaggio remoto sussisteva tuttavia, ai sensi del 996/2010, </a:t>
            </a:r>
            <a:r>
              <a:rPr lang="it-IT" sz="2000" b="1" dirty="0" smtClean="0">
                <a:solidFill>
                  <a:srgbClr val="C00000"/>
                </a:solidFill>
                <a:latin typeface="Arial" pitchFamily="34" charset="0"/>
                <a:cs typeface="Arial" pitchFamily="34" charset="0"/>
              </a:rPr>
              <a:t>solo per mezzi con massa operativa superiore ai 150 kg</a:t>
            </a:r>
            <a:r>
              <a:rPr lang="it-IT" sz="2000" dirty="0" smtClean="0">
                <a:solidFill>
                  <a:srgbClr val="C00000"/>
                </a:solidFill>
                <a:latin typeface="Arial" pitchFamily="34" charset="0"/>
                <a:cs typeface="Arial" pitchFamily="34" charset="0"/>
              </a:rPr>
              <a:t>. </a:t>
            </a: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algn="just"/>
            <a:endParaRPr lang="it-IT" sz="2000" dirty="0" smtClean="0">
              <a:solidFill>
                <a:srgbClr val="C0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descr="logo-ansv-lungo.png"/>
          <p:cNvPicPr>
            <a:picLocks noChangeAspect="1"/>
          </p:cNvPicPr>
          <p:nvPr/>
        </p:nvPicPr>
        <p:blipFill>
          <a:blip r:embed="rId2"/>
          <a:stretch>
            <a:fillRect/>
          </a:stretch>
        </p:blipFill>
        <p:spPr>
          <a:xfrm>
            <a:off x="2164976" y="4531661"/>
            <a:ext cx="5826763" cy="1169079"/>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2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5">
                                            <p:txEl>
                                              <p:pRg st="3" end="3"/>
                                            </p:txEl>
                                          </p:spTgt>
                                        </p:tgtEl>
                                        <p:attrNameLst>
                                          <p:attrName>style.visibility</p:attrName>
                                        </p:attrNameLst>
                                      </p:cBhvr>
                                      <p:to>
                                        <p:strVal val="visible"/>
                                      </p:to>
                                    </p:set>
                                    <p:anim calcmode="lin" valueType="num">
                                      <p:cBhvr additive="base">
                                        <p:cTn id="11"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 calcmode="lin" valueType="num">
                                      <p:cBhvr additive="base">
                                        <p:cTn id="17"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12</a:t>
            </a:r>
            <a:endParaRPr lang="en-US" dirty="0">
              <a:solidFill>
                <a:srgbClr val="FFFFFF"/>
              </a:solidFill>
            </a:endParaRPr>
          </a:p>
        </p:txBody>
      </p:sp>
      <p:sp>
        <p:nvSpPr>
          <p:cNvPr id="1025" name="Rectangle 1"/>
          <p:cNvSpPr>
            <a:spLocks noChangeArrowheads="1"/>
          </p:cNvSpPr>
          <p:nvPr/>
        </p:nvSpPr>
        <p:spPr bwMode="auto">
          <a:xfrm>
            <a:off x="-1" y="0"/>
            <a:ext cx="10300447" cy="6863417"/>
          </a:xfrm>
          <a:prstGeom prst="rect">
            <a:avLst/>
          </a:prstGeom>
          <a:noFill/>
          <a:ln w="9525">
            <a:solidFill>
              <a:schemeClr val="accent4"/>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t>Il nuovo regolamento basico dell’aviazione civile “</a:t>
            </a:r>
            <a:r>
              <a:rPr lang="it-IT" sz="2000" b="1" dirty="0" smtClean="0">
                <a:solidFill>
                  <a:srgbClr val="C00000"/>
                </a:solidFill>
              </a:rPr>
              <a:t>Regolamento (UE) 2018/1139 </a:t>
            </a:r>
            <a:r>
              <a:rPr lang="it-IT" sz="2000" dirty="0" smtClean="0"/>
              <a:t>del Parlamento Europeo e del Consiglio del 4 luglio 2018 recante norme comuni nel settore dell'aviazione civile”, che si applica a tutti gli aeromobili, (compresi i droni fino a 150 kg che prima erano demandati alle Autorità nazionali), </a:t>
            </a:r>
            <a:r>
              <a:rPr lang="it-IT" sz="2000" b="1" dirty="0" smtClean="0">
                <a:solidFill>
                  <a:srgbClr val="C00000"/>
                </a:solidFill>
              </a:rPr>
              <a:t>prevede che “</a:t>
            </a:r>
            <a:r>
              <a:rPr lang="it-IT" sz="2000" b="1" i="1" dirty="0" smtClean="0">
                <a:solidFill>
                  <a:srgbClr val="C00000"/>
                </a:solidFill>
              </a:rPr>
              <a:t>ogni incidente o inconveniente grave che coinvolge aeromobili cui si applica il regolamento (UE) 2018/1139 </a:t>
            </a:r>
            <a:r>
              <a:rPr lang="it-IT" sz="2000" b="1" i="1" dirty="0" smtClean="0">
                <a:solidFill>
                  <a:srgbClr val="C00000"/>
                </a:solidFill>
              </a:rPr>
              <a:t>è </a:t>
            </a:r>
            <a:r>
              <a:rPr lang="it-IT" sz="2000" b="1" i="1" dirty="0" smtClean="0">
                <a:solidFill>
                  <a:srgbClr val="C00000"/>
                </a:solidFill>
              </a:rPr>
              <a:t>sottoposto a un'inchiesta di sicurezza (</a:t>
            </a:r>
            <a:r>
              <a:rPr lang="it-IT" sz="2000" b="1" i="1" u="sng" dirty="0" smtClean="0">
                <a:solidFill>
                  <a:srgbClr val="C00000"/>
                </a:solidFill>
              </a:rPr>
              <a:t>art.135.1 del Regolamento</a:t>
            </a:r>
            <a:r>
              <a:rPr lang="it-IT" sz="2000" b="1" i="1" dirty="0" smtClean="0">
                <a:solidFill>
                  <a:srgbClr val="C00000"/>
                </a:solidFill>
              </a:rPr>
              <a:t>)</a:t>
            </a:r>
            <a:r>
              <a:rPr lang="it-IT" sz="2000" b="1" i="1" dirty="0" smtClean="0"/>
              <a:t>”. </a:t>
            </a:r>
            <a:r>
              <a:rPr lang="it-IT" sz="2000" b="1" u="sng" dirty="0" smtClean="0">
                <a:solidFill>
                  <a:srgbClr val="C00000"/>
                </a:solidFill>
              </a:rPr>
              <a:t>Questo obbligo parrebbe quindi ribadito ora dalla nuova Regolamentazione basica EASA </a:t>
            </a:r>
            <a:r>
              <a:rPr lang="it-IT" sz="2000" dirty="0" smtClean="0"/>
              <a:t>contenuta nel Regolamento UE 2018/1139 eccezion fatta per una </a:t>
            </a:r>
            <a:r>
              <a:rPr lang="it-IT" sz="2000" b="1" dirty="0" smtClean="0">
                <a:solidFill>
                  <a:srgbClr val="C00000"/>
                </a:solidFill>
              </a:rPr>
              <a:t>deroga </a:t>
            </a:r>
            <a:r>
              <a:rPr lang="it-IT" sz="2000" dirty="0" smtClean="0"/>
              <a:t>contemplata dal </a:t>
            </a:r>
            <a:r>
              <a:rPr lang="it-IT" sz="2000" b="1" dirty="0" smtClean="0">
                <a:solidFill>
                  <a:srgbClr val="C00000"/>
                </a:solidFill>
                <a:hlinkClick r:id="rId2" action="ppaction://hlinkfile"/>
              </a:rPr>
              <a:t>paragrafo 5</a:t>
            </a:r>
            <a:r>
              <a:rPr lang="it-IT" sz="2000" b="1" dirty="0" smtClean="0"/>
              <a:t>.</a:t>
            </a:r>
          </a:p>
          <a:p>
            <a:pPr algn="just"/>
            <a:endParaRPr lang="it-IT" sz="2000" b="1" dirty="0" smtClean="0"/>
          </a:p>
          <a:p>
            <a:pPr lvl="0" algn="just"/>
            <a:r>
              <a:rPr lang="it-IT" sz="2000" dirty="0" smtClean="0"/>
              <a:t>(</a:t>
            </a:r>
            <a:r>
              <a:rPr lang="it-IT" sz="2000" i="1" dirty="0" smtClean="0"/>
              <a:t>In deroga ai paragrafi 1 e 2 del presente articolo, </a:t>
            </a:r>
            <a:r>
              <a:rPr lang="it-IT" sz="2000" b="1" i="1" dirty="0" smtClean="0">
                <a:solidFill>
                  <a:srgbClr val="C00000"/>
                </a:solidFill>
              </a:rPr>
              <a:t>l'autorità investigativa </a:t>
            </a:r>
            <a:r>
              <a:rPr lang="it-IT" sz="2000" i="1" dirty="0" smtClean="0"/>
              <a:t>per la sicurezza competente </a:t>
            </a:r>
            <a:r>
              <a:rPr lang="it-IT" sz="2000" b="1" i="1" dirty="0" smtClean="0">
                <a:solidFill>
                  <a:srgbClr val="C00000"/>
                </a:solidFill>
              </a:rPr>
              <a:t>può decidere</a:t>
            </a:r>
            <a:r>
              <a:rPr lang="it-IT" sz="2000" i="1" dirty="0" smtClean="0"/>
              <a:t>, tenuto conto degli insegnamenti che si prevede di trarre per il miglioramento della sicurezza aerea, </a:t>
            </a:r>
            <a:r>
              <a:rPr lang="it-IT" sz="2000" b="1" i="1" dirty="0" smtClean="0">
                <a:solidFill>
                  <a:srgbClr val="C00000"/>
                </a:solidFill>
              </a:rPr>
              <a:t>di non avviare un'inchiesta di sicurezza in caso di incidente o inconveniente grave che coinvolge un aeromobile senza equipaggio</a:t>
            </a:r>
            <a:r>
              <a:rPr lang="it-IT" sz="2000" dirty="0" smtClean="0"/>
              <a:t>). </a:t>
            </a:r>
            <a:r>
              <a:rPr lang="it-IT" sz="2000" b="1" dirty="0" smtClean="0">
                <a:solidFill>
                  <a:srgbClr val="C00000"/>
                </a:solidFill>
              </a:rPr>
              <a:t>L’ambito di applicazione riguarda tutti i mezzi aerei tranne quelli giocattolo o inoffensivi e aeromobili militari o civili operati da organi di Polizia, e assimilati.</a:t>
            </a:r>
          </a:p>
          <a:p>
            <a:pPr lvl="0" algn="just"/>
            <a:endParaRPr lang="it-IT" sz="2000" b="1" dirty="0" smtClean="0">
              <a:solidFill>
                <a:srgbClr val="C00000"/>
              </a:solidFill>
            </a:endParaRPr>
          </a:p>
          <a:p>
            <a:pPr lvl="0" algn="just"/>
            <a:endParaRPr lang="it-IT" sz="2000" b="1" dirty="0" smtClean="0">
              <a:solidFill>
                <a:srgbClr val="C00000"/>
              </a:solidFill>
            </a:endParaRPr>
          </a:p>
          <a:p>
            <a:pPr algn="just"/>
            <a:endParaRPr lang="it-IT" sz="2000" dirty="0" smtClean="0"/>
          </a:p>
          <a:p>
            <a:pPr algn="just"/>
            <a:endParaRPr lang="it-IT" sz="2000" dirty="0" smtClean="0"/>
          </a:p>
          <a:p>
            <a:pPr algn="just"/>
            <a:r>
              <a:rPr lang="it-IT" sz="2000" dirty="0" smtClean="0"/>
              <a:t> </a:t>
            </a:r>
          </a:p>
          <a:p>
            <a:r>
              <a:rPr lang="it-IT" sz="2000" dirty="0" smtClean="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descr="download (1).png"/>
          <p:cNvPicPr>
            <a:picLocks noChangeAspect="1"/>
          </p:cNvPicPr>
          <p:nvPr/>
        </p:nvPicPr>
        <p:blipFill>
          <a:blip r:embed="rId3"/>
          <a:stretch>
            <a:fillRect/>
          </a:stretch>
        </p:blipFill>
        <p:spPr>
          <a:xfrm>
            <a:off x="3712513" y="5143489"/>
            <a:ext cx="2857500" cy="1600200"/>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13</a:t>
            </a:r>
            <a:endParaRPr lang="en-US" dirty="0">
              <a:solidFill>
                <a:srgbClr val="FFFFFF"/>
              </a:solidFill>
            </a:endParaRPr>
          </a:p>
        </p:txBody>
      </p:sp>
      <p:sp>
        <p:nvSpPr>
          <p:cNvPr id="1025" name="Rectangle 1"/>
          <p:cNvSpPr>
            <a:spLocks noChangeArrowheads="1"/>
          </p:cNvSpPr>
          <p:nvPr/>
        </p:nvSpPr>
        <p:spPr bwMode="auto">
          <a:xfrm>
            <a:off x="0" y="0"/>
            <a:ext cx="997771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b="1" dirty="0" smtClean="0">
                <a:solidFill>
                  <a:srgbClr val="C00000"/>
                </a:solidFill>
              </a:rPr>
              <a:t>Ma al di là delle previsioni del nuovo Regolamento basico UE </a:t>
            </a:r>
            <a:r>
              <a:rPr lang="it-IT" sz="2000" dirty="0" smtClean="0"/>
              <a:t>vi è da osservare che nel nostro ordinamento giuridico poiché i droni, come già evidenziato, ai sensi dell’art.743 sono considerati aeromobili cui si applicano le disposizioni del </a:t>
            </a:r>
            <a:r>
              <a:rPr lang="it-IT" sz="2000" dirty="0" err="1" smtClean="0"/>
              <a:t>CdN</a:t>
            </a:r>
            <a:r>
              <a:rPr lang="it-IT" sz="2000" dirty="0" smtClean="0"/>
              <a:t>, a differenza di quanto avviene per i VDS, </a:t>
            </a:r>
            <a:r>
              <a:rPr lang="it-IT" sz="2000" b="1" dirty="0" smtClean="0">
                <a:solidFill>
                  <a:srgbClr val="C00000"/>
                </a:solidFill>
              </a:rPr>
              <a:t>l’obbligo di svolgere un inchiesta di sicurezza da parte di ANSV sussisteva ai sensi degli </a:t>
            </a:r>
            <a:r>
              <a:rPr lang="it-IT" sz="2000" b="1" dirty="0" smtClean="0">
                <a:solidFill>
                  <a:srgbClr val="C00000"/>
                </a:solidFill>
                <a:hlinkClick r:id="rId2" action="ppaction://hlinkfile"/>
              </a:rPr>
              <a:t>artt. 826 </a:t>
            </a:r>
            <a:r>
              <a:rPr lang="it-IT" sz="2000" b="1" dirty="0" smtClean="0">
                <a:solidFill>
                  <a:srgbClr val="C00000"/>
                </a:solidFill>
              </a:rPr>
              <a:t>e seguenti relativi alle inchieste tecniche sugli incidenti e sugli inconvenienti aeronautici</a:t>
            </a:r>
            <a:r>
              <a:rPr lang="it-IT" sz="2000" dirty="0" smtClean="0"/>
              <a:t>. Quindi quest’obbligo sussisteva sin da quando l’art. 743 </a:t>
            </a:r>
            <a:r>
              <a:rPr lang="it-IT" sz="2000" dirty="0" err="1" smtClean="0"/>
              <a:t>CdN</a:t>
            </a:r>
            <a:r>
              <a:rPr lang="it-IT" sz="2000" dirty="0" smtClean="0"/>
              <a:t> è stato novellato nel 2005 (</a:t>
            </a:r>
            <a:r>
              <a:rPr lang="it-IT" sz="2000" dirty="0" err="1" smtClean="0"/>
              <a:t>D.Lgs.</a:t>
            </a:r>
            <a:r>
              <a:rPr lang="it-IT" sz="2000" dirty="0" smtClean="0"/>
              <a:t> 9 maggio 2005 n. 96) e sussiste a maggior ragione oggi a seguito dell’emanazione del nuovo Regolamento basico europeo. </a:t>
            </a:r>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r>
              <a:rPr lang="it-IT" sz="2000" dirty="0" smtClean="0"/>
              <a:t> </a:t>
            </a:r>
          </a:p>
          <a:p>
            <a:endParaRPr lang="it-IT" sz="20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descr="aereo caduto biella.jpg"/>
          <p:cNvPicPr>
            <a:picLocks noChangeAspect="1"/>
          </p:cNvPicPr>
          <p:nvPr/>
        </p:nvPicPr>
        <p:blipFill>
          <a:blip r:embed="rId3"/>
          <a:stretch>
            <a:fillRect/>
          </a:stretch>
        </p:blipFill>
        <p:spPr>
          <a:xfrm>
            <a:off x="1940303" y="2690807"/>
            <a:ext cx="6267450" cy="3762375"/>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14</a:t>
            </a:r>
            <a:endParaRPr lang="en-US" dirty="0">
              <a:solidFill>
                <a:srgbClr val="FFFFFF"/>
              </a:solidFill>
            </a:endParaRPr>
          </a:p>
        </p:txBody>
      </p:sp>
      <p:sp>
        <p:nvSpPr>
          <p:cNvPr id="1025" name="Rectangle 1"/>
          <p:cNvSpPr>
            <a:spLocks noChangeArrowheads="1"/>
          </p:cNvSpPr>
          <p:nvPr/>
        </p:nvSpPr>
        <p:spPr bwMode="auto">
          <a:xfrm>
            <a:off x="0" y="0"/>
            <a:ext cx="9977718"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t> Visti i contrasti esistenti tra le norme </a:t>
            </a:r>
            <a:r>
              <a:rPr lang="it-IT" sz="2000" dirty="0" err="1" smtClean="0"/>
              <a:t>codicistiche</a:t>
            </a:r>
            <a:r>
              <a:rPr lang="it-IT" sz="2000" dirty="0" smtClean="0"/>
              <a:t> e la regolamentazione Europea poiché in base al </a:t>
            </a:r>
            <a:r>
              <a:rPr lang="it-IT" sz="2000" b="1" dirty="0" smtClean="0"/>
              <a:t>principio di preferenza</a:t>
            </a:r>
            <a:r>
              <a:rPr lang="it-IT" sz="2000" dirty="0" smtClean="0"/>
              <a:t>, il diritto dell'Unione europea prevale sul diritto interno dei suoi Stati membri, </a:t>
            </a:r>
            <a:r>
              <a:rPr lang="it-IT" sz="2000" b="1" dirty="0" smtClean="0">
                <a:solidFill>
                  <a:srgbClr val="C00000"/>
                </a:solidFill>
              </a:rPr>
              <a:t>sarebbe opportuno ricondurre ogni provvedimento nazionale nella visione regolamentare europea rivisitando anche l’ultimo comma dell’art. 743 del </a:t>
            </a:r>
            <a:r>
              <a:rPr lang="it-IT" sz="2000" b="1" dirty="0" err="1" smtClean="0">
                <a:solidFill>
                  <a:srgbClr val="C00000"/>
                </a:solidFill>
              </a:rPr>
              <a:t>CdN</a:t>
            </a:r>
            <a:r>
              <a:rPr lang="it-IT" sz="2000" b="1" dirty="0" smtClean="0">
                <a:solidFill>
                  <a:srgbClr val="C00000"/>
                </a:solidFill>
              </a:rPr>
              <a:t> (che non considera i VDS aeromobili e quindi non li assoggetta al </a:t>
            </a:r>
            <a:r>
              <a:rPr lang="it-IT" sz="2000" b="1" dirty="0" err="1" smtClean="0">
                <a:solidFill>
                  <a:srgbClr val="C00000"/>
                </a:solidFill>
              </a:rPr>
              <a:t>CdN</a:t>
            </a:r>
            <a:r>
              <a:rPr lang="it-IT" sz="2000" b="1" dirty="0" smtClean="0">
                <a:solidFill>
                  <a:srgbClr val="C00000"/>
                </a:solidFill>
              </a:rPr>
              <a:t>)</a:t>
            </a:r>
            <a:r>
              <a:rPr lang="it-IT" sz="2000" b="1" dirty="0" smtClean="0"/>
              <a:t> , </a:t>
            </a:r>
            <a:r>
              <a:rPr lang="it-IT" sz="2000" b="1" dirty="0" smtClean="0">
                <a:solidFill>
                  <a:srgbClr val="C00000"/>
                </a:solidFill>
              </a:rPr>
              <a:t>affinché le funzioni  di regolazione, certificazione (inclusa la tenuta dei registri) siano concentrate in ENAC, in una logica di unico soggetto regolatore e certificatore </a:t>
            </a:r>
            <a:r>
              <a:rPr lang="it-IT" sz="2000" dirty="0" smtClean="0"/>
              <a:t>per l’aviazione civile capace di armonizzare la sicurezza del volo per tutte le categorie di aeromobili introducendo efficaci misure di controllo e prevenzione per eventuali atti illeciti.</a:t>
            </a:r>
          </a:p>
          <a:p>
            <a:pPr algn="just"/>
            <a:endParaRPr lang="it-IT" sz="2000" dirty="0" smtClean="0"/>
          </a:p>
          <a:p>
            <a:pPr algn="just"/>
            <a:endParaRPr lang="it-IT" sz="2000" dirty="0" smtClean="0"/>
          </a:p>
          <a:p>
            <a:pPr algn="just"/>
            <a:endParaRPr lang="it-IT" sz="2000" dirty="0" smtClean="0"/>
          </a:p>
          <a:p>
            <a:pPr algn="just"/>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descr="diritto UE.jpg"/>
          <p:cNvPicPr>
            <a:picLocks noChangeAspect="1"/>
          </p:cNvPicPr>
          <p:nvPr/>
        </p:nvPicPr>
        <p:blipFill>
          <a:blip r:embed="rId2"/>
          <a:stretch>
            <a:fillRect/>
          </a:stretch>
        </p:blipFill>
        <p:spPr>
          <a:xfrm>
            <a:off x="3025589" y="3325622"/>
            <a:ext cx="4427724" cy="2886920"/>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15</a:t>
            </a:r>
            <a:endParaRPr lang="en-US" dirty="0">
              <a:solidFill>
                <a:srgbClr val="FFFFFF"/>
              </a:solidFill>
            </a:endParaRPr>
          </a:p>
        </p:txBody>
      </p:sp>
      <p:sp>
        <p:nvSpPr>
          <p:cNvPr id="1025" name="Rectangle 1"/>
          <p:cNvSpPr>
            <a:spLocks noChangeArrowheads="1"/>
          </p:cNvSpPr>
          <p:nvPr/>
        </p:nvSpPr>
        <p:spPr bwMode="auto">
          <a:xfrm>
            <a:off x="0" y="0"/>
            <a:ext cx="997771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t>Occorre ricordare inoltre che i regolamenti europei prevedono un </a:t>
            </a:r>
            <a:r>
              <a:rPr lang="it-IT" sz="2000" b="1" dirty="0" smtClean="0">
                <a:solidFill>
                  <a:srgbClr val="C00000"/>
                </a:solidFill>
              </a:rPr>
              <a:t>obbligo di comunicazione </a:t>
            </a:r>
            <a:r>
              <a:rPr lang="it-IT" sz="2000" dirty="0" smtClean="0"/>
              <a:t>immediata all'autorità investigativa per la sicurezza dell'aviazione civile (</a:t>
            </a:r>
            <a:r>
              <a:rPr lang="it-IT" sz="2000" b="1" dirty="0" smtClean="0">
                <a:solidFill>
                  <a:srgbClr val="C00000"/>
                </a:solidFill>
              </a:rPr>
              <a:t>ANSV</a:t>
            </a:r>
            <a:r>
              <a:rPr lang="it-IT" sz="2000" dirty="0" smtClean="0"/>
              <a:t> per l’Italia) </a:t>
            </a:r>
            <a:r>
              <a:rPr lang="it-IT" sz="2000" b="1" dirty="0" smtClean="0">
                <a:solidFill>
                  <a:srgbClr val="C00000"/>
                </a:solidFill>
              </a:rPr>
              <a:t>dell'accadimento di un incidente/inconveniente grave </a:t>
            </a:r>
            <a:r>
              <a:rPr lang="it-IT" sz="2000" dirty="0" smtClean="0"/>
              <a:t>da parte di un ampio numero di soggetti (tra cui, ad esempio, il proprietario, il pilota, l'esercente, ecc.). Tale comunicazione </a:t>
            </a:r>
            <a:r>
              <a:rPr lang="it-IT" sz="2000" b="1" dirty="0" smtClean="0">
                <a:solidFill>
                  <a:srgbClr val="C00000"/>
                </a:solidFill>
              </a:rPr>
              <a:t>va quindi fatta anche per gli incidenti/inconvenienti gravi occorsi ad aeromobili a pilotaggio remoto</a:t>
            </a:r>
            <a:r>
              <a:rPr lang="it-IT" sz="2000" dirty="0" smtClean="0"/>
              <a:t>, a prescindere dalla loro massa operativa.</a:t>
            </a:r>
          </a:p>
          <a:p>
            <a:pPr algn="just"/>
            <a:r>
              <a:rPr lang="it-IT" sz="2000" dirty="0" smtClean="0"/>
              <a:t> </a:t>
            </a:r>
          </a:p>
          <a:p>
            <a:endParaRPr lang="it-IT" sz="2000" dirty="0" smtClean="0"/>
          </a:p>
          <a:p>
            <a:endParaRPr lang="it-IT" sz="20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descr="IRS.jpg"/>
          <p:cNvPicPr>
            <a:picLocks noChangeAspect="1"/>
          </p:cNvPicPr>
          <p:nvPr/>
        </p:nvPicPr>
        <p:blipFill>
          <a:blip r:embed="rId2"/>
          <a:stretch>
            <a:fillRect/>
          </a:stretch>
        </p:blipFill>
        <p:spPr>
          <a:xfrm>
            <a:off x="1613648" y="2514599"/>
            <a:ext cx="6992470" cy="3818966"/>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16</a:t>
            </a:r>
            <a:endParaRPr lang="en-US" dirty="0">
              <a:solidFill>
                <a:srgbClr val="FFFFFF"/>
              </a:solidFill>
            </a:endParaRPr>
          </a:p>
        </p:txBody>
      </p:sp>
      <p:sp>
        <p:nvSpPr>
          <p:cNvPr id="1025" name="Rectangle 1"/>
          <p:cNvSpPr>
            <a:spLocks noChangeArrowheads="1"/>
          </p:cNvSpPr>
          <p:nvPr/>
        </p:nvSpPr>
        <p:spPr bwMode="auto">
          <a:xfrm>
            <a:off x="0" y="0"/>
            <a:ext cx="9977718"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b="1" dirty="0" smtClean="0"/>
              <a:t>CRITICITA’  ORGANIZZATIVE  ANSV</a:t>
            </a:r>
          </a:p>
          <a:p>
            <a:pPr algn="just"/>
            <a:endParaRPr lang="it-IT" sz="2000" dirty="0" smtClean="0"/>
          </a:p>
          <a:p>
            <a:pPr algn="just"/>
            <a:r>
              <a:rPr lang="it-IT" sz="2000" dirty="0" smtClean="0"/>
              <a:t>Occorre tuttavia sottolineare </a:t>
            </a:r>
            <a:r>
              <a:rPr lang="it-IT" sz="2000" b="1" dirty="0" smtClean="0">
                <a:solidFill>
                  <a:srgbClr val="C00000"/>
                </a:solidFill>
              </a:rPr>
              <a:t>alcune criticità organizzative </a:t>
            </a:r>
            <a:r>
              <a:rPr lang="it-IT" sz="2000" dirty="0" smtClean="0"/>
              <a:t>che non consentono, a nostro avviso, di affermare che </a:t>
            </a:r>
            <a:r>
              <a:rPr lang="it-IT" sz="2000" b="1" dirty="0" smtClean="0">
                <a:solidFill>
                  <a:srgbClr val="C00000"/>
                </a:solidFill>
              </a:rPr>
              <a:t>ANSV</a:t>
            </a:r>
            <a:r>
              <a:rPr lang="it-IT" sz="2000" dirty="0" smtClean="0">
                <a:solidFill>
                  <a:srgbClr val="C00000"/>
                </a:solidFill>
              </a:rPr>
              <a:t> </a:t>
            </a:r>
            <a:r>
              <a:rPr lang="it-IT" sz="2000" dirty="0" smtClean="0"/>
              <a:t>possa svolgere compiutamente il suo importante ruolo  in tema di sicurezza e prevenzione.</a:t>
            </a:r>
          </a:p>
          <a:p>
            <a:pPr algn="just"/>
            <a:r>
              <a:rPr lang="it-IT" sz="2000" dirty="0" smtClean="0"/>
              <a:t>L</a:t>
            </a:r>
            <a:r>
              <a:rPr lang="it-IT" sz="2000" dirty="0" smtClean="0">
                <a:solidFill>
                  <a:srgbClr val="C00000"/>
                </a:solidFill>
              </a:rPr>
              <a:t>’ </a:t>
            </a:r>
            <a:r>
              <a:rPr lang="it-IT" sz="2000" b="1" i="1" dirty="0" smtClean="0">
                <a:solidFill>
                  <a:srgbClr val="C00000"/>
                </a:solidFill>
              </a:rPr>
              <a:t>Agenzia nazionale per la sicurezza del volo</a:t>
            </a:r>
            <a:r>
              <a:rPr lang="it-IT" sz="2000" i="1" dirty="0" smtClean="0">
                <a:solidFill>
                  <a:srgbClr val="C00000"/>
                </a:solidFill>
              </a:rPr>
              <a:t>,</a:t>
            </a:r>
            <a:r>
              <a:rPr lang="it-IT" sz="2000" dirty="0" smtClean="0">
                <a:solidFill>
                  <a:srgbClr val="C00000"/>
                </a:solidFill>
              </a:rPr>
              <a:t> </a:t>
            </a:r>
            <a:r>
              <a:rPr lang="it-IT" sz="2000" b="1" dirty="0" smtClean="0">
                <a:solidFill>
                  <a:srgbClr val="C00000"/>
                </a:solidFill>
              </a:rPr>
              <a:t>in 15 anni di attività, dal 2001 al 2016, ha tuttavia aperto 1406 inchieste </a:t>
            </a:r>
            <a:r>
              <a:rPr lang="it-IT" sz="2000" dirty="0" smtClean="0"/>
              <a:t>su eventi che avrebbero o avevano compromesso la sicurezza aerea. </a:t>
            </a:r>
          </a:p>
          <a:p>
            <a:pPr algn="just"/>
            <a:r>
              <a:rPr lang="it-IT" sz="2000" b="1" dirty="0" smtClean="0">
                <a:solidFill>
                  <a:srgbClr val="C00000"/>
                </a:solidFill>
              </a:rPr>
              <a:t>Di queste, 402 sono state completate con la pubblicazione di una relazione</a:t>
            </a:r>
            <a:r>
              <a:rPr lang="it-IT" sz="2000" b="1" dirty="0" smtClean="0"/>
              <a:t>, </a:t>
            </a:r>
            <a:r>
              <a:rPr lang="it-IT" sz="2000" b="1" dirty="0" smtClean="0">
                <a:solidFill>
                  <a:srgbClr val="C00000"/>
                </a:solidFill>
              </a:rPr>
              <a:t>le altre 1004 investigazioni su eventi talora anche mortali, non hanno ancora avuto una conclusione</a:t>
            </a:r>
            <a:r>
              <a:rPr lang="it-IT" sz="2000" dirty="0" smtClean="0"/>
              <a:t>. Anche perché l’organico di ANSV composto da poche unità di investigatori alcune a tempo determinato non si presta a prevedere un incremento nelle attività investigative.</a:t>
            </a:r>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endParaRPr lang="it-IT" sz="2000" dirty="0" smtClean="0"/>
          </a:p>
          <a:p>
            <a:endParaRPr lang="it-IT" sz="2000" dirty="0" smtClean="0"/>
          </a:p>
          <a:p>
            <a:endParaRPr lang="it-IT" sz="20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descr="Relazione inchiesta.png"/>
          <p:cNvPicPr>
            <a:picLocks noChangeAspect="1"/>
          </p:cNvPicPr>
          <p:nvPr/>
        </p:nvPicPr>
        <p:blipFill>
          <a:blip r:embed="rId2"/>
          <a:stretch>
            <a:fillRect/>
          </a:stretch>
        </p:blipFill>
        <p:spPr>
          <a:xfrm>
            <a:off x="2070849" y="3776657"/>
            <a:ext cx="5351088" cy="3081343"/>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2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anim calcmode="lin" valueType="num">
                                      <p:cBhvr additive="base">
                                        <p:cTn id="11"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5">
                                            <p:txEl>
                                              <p:pRg st="3" end="3"/>
                                            </p:txEl>
                                          </p:spTgt>
                                        </p:tgtEl>
                                        <p:attrNameLst>
                                          <p:attrName>style.visibility</p:attrName>
                                        </p:attrNameLst>
                                      </p:cBhvr>
                                      <p:to>
                                        <p:strVal val="visible"/>
                                      </p:to>
                                    </p:set>
                                    <p:anim calcmode="lin" valueType="num">
                                      <p:cBhvr additive="base">
                                        <p:cTn id="17"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5">
                                            <p:txEl>
                                              <p:pRg st="4" end="4"/>
                                            </p:txEl>
                                          </p:spTgt>
                                        </p:tgtEl>
                                        <p:attrNameLst>
                                          <p:attrName>style.visibility</p:attrName>
                                        </p:attrNameLst>
                                      </p:cBhvr>
                                      <p:to>
                                        <p:strVal val="visible"/>
                                      </p:to>
                                    </p:set>
                                    <p:anim calcmode="lin" valueType="num">
                                      <p:cBhvr additive="base">
                                        <p:cTn id="23"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17</a:t>
            </a:r>
            <a:endParaRPr lang="en-US" dirty="0">
              <a:solidFill>
                <a:srgbClr val="FFFFFF"/>
              </a:solidFill>
            </a:endParaRPr>
          </a:p>
        </p:txBody>
      </p:sp>
      <p:sp>
        <p:nvSpPr>
          <p:cNvPr id="1025" name="Rectangle 1"/>
          <p:cNvSpPr>
            <a:spLocks noChangeArrowheads="1"/>
          </p:cNvSpPr>
          <p:nvPr/>
        </p:nvSpPr>
        <p:spPr bwMode="auto">
          <a:xfrm>
            <a:off x="-1" y="0"/>
            <a:ext cx="10044953"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t>Non si vede come sul piano pratico possano  essere svolte, concluse e pubblicate le numerose inchieste che riguardano anche droni e VDS quando ad oggi le potenzialità organiche dell’Agenzia (recente riduzione da 7 a 3 investigatori) dimostrano di essere in grado di portare a conclusione solo un quarto delle inchieste riguardanti l’aviazione commerciale e generale.</a:t>
            </a:r>
          </a:p>
          <a:p>
            <a:pPr algn="just"/>
            <a:endParaRPr lang="it-IT" sz="2000" b="1" dirty="0" smtClean="0">
              <a:solidFill>
                <a:srgbClr val="C00000"/>
              </a:solidFill>
            </a:endParaRPr>
          </a:p>
          <a:p>
            <a:pPr algn="just"/>
            <a:r>
              <a:rPr lang="it-IT" sz="2000" b="1" dirty="0" smtClean="0">
                <a:solidFill>
                  <a:srgbClr val="C00000"/>
                </a:solidFill>
              </a:rPr>
              <a:t>Anche  numerosissimi incidenti e gravi inconvenienti che riguardano i voli da diporto e sportivo (VDS basico e avanzato esercitato da aeromobili a volte provvisti di elevata tecnologia) cui non si applicano le disposizioni del </a:t>
            </a:r>
            <a:r>
              <a:rPr lang="it-IT" sz="2000" b="1" dirty="0" err="1" smtClean="0">
                <a:solidFill>
                  <a:srgbClr val="C00000"/>
                </a:solidFill>
              </a:rPr>
              <a:t>CdN</a:t>
            </a:r>
            <a:r>
              <a:rPr lang="it-IT" sz="2000" b="1" dirty="0" smtClean="0">
                <a:solidFill>
                  <a:srgbClr val="C00000"/>
                </a:solidFill>
              </a:rPr>
              <a:t> in materia di inchieste di sicurezza sugli incidenti e sugli inconvenienti aeronautici, non vengono indagati da ANSV .</a:t>
            </a:r>
          </a:p>
          <a:p>
            <a:pPr algn="just"/>
            <a:endParaRPr lang="it-IT" sz="2000" b="1" dirty="0" smtClean="0">
              <a:solidFill>
                <a:srgbClr val="C00000"/>
              </a:solidFill>
            </a:endParaRPr>
          </a:p>
          <a:p>
            <a:pPr algn="just"/>
            <a:r>
              <a:rPr lang="it-IT" sz="2000" b="1" dirty="0" smtClean="0">
                <a:solidFill>
                  <a:srgbClr val="C00000"/>
                </a:solidFill>
              </a:rPr>
              <a:t>L’ANSV nel 2019, ha registrato 81 segnalazioni di eventi di interesse per la sicurezza del volo in cui, a vario titolo, sono stati coinvolti, in Italia, apparecchi VDS</a:t>
            </a:r>
            <a:r>
              <a:rPr lang="it-IT" sz="2000" dirty="0" smtClean="0">
                <a:solidFill>
                  <a:srgbClr val="C00000"/>
                </a:solidFill>
              </a:rPr>
              <a:t>, </a:t>
            </a:r>
            <a:r>
              <a:rPr lang="it-IT" sz="2000" b="1" dirty="0" smtClean="0">
                <a:solidFill>
                  <a:srgbClr val="C00000"/>
                </a:solidFill>
              </a:rPr>
              <a:t>principalmente provvisti di motore e con identificazione nazionale</a:t>
            </a:r>
            <a:r>
              <a:rPr lang="it-IT" sz="2000" dirty="0" smtClean="0">
                <a:solidFill>
                  <a:srgbClr val="C00000"/>
                </a:solidFill>
              </a:rPr>
              <a:t>.</a:t>
            </a:r>
            <a:r>
              <a:rPr lang="it-IT" sz="2000" dirty="0" smtClean="0"/>
              <a:t> Dei suddetti eventi, 27, sulla base delle informazioni pervenute, sono stati classificati come incidenti, mentre 4 sono stati classificati come inconvenienti gravi</a:t>
            </a:r>
            <a:r>
              <a:rPr lang="it-IT" sz="2000" u="sng" dirty="0" smtClean="0"/>
              <a:t>. </a:t>
            </a:r>
            <a:r>
              <a:rPr lang="it-IT" sz="2000" b="1" u="sng" dirty="0" smtClean="0">
                <a:solidFill>
                  <a:srgbClr val="C00000"/>
                </a:solidFill>
              </a:rPr>
              <a:t>Nell’ambito dei predetti eventi ANSV ha aperto solo 4 inchieste di sicurezza </a:t>
            </a:r>
            <a:r>
              <a:rPr lang="it-IT" sz="2000" dirty="0" smtClean="0"/>
              <a:t>a seguito di altrettanti incidenti. Da rilevare che, tra le segnalazioni complessivamente pervenute, molteplici sono state relative ad ingressi non autorizzati di apparecchi VDS in spazi aerei controllati.</a:t>
            </a:r>
          </a:p>
          <a:p>
            <a:pPr algn="just"/>
            <a:endParaRPr lang="it-IT" sz="2000" dirty="0" smtClean="0">
              <a:solidFill>
                <a:srgbClr val="C00000"/>
              </a:solidFill>
            </a:endParaRPr>
          </a:p>
          <a:p>
            <a:pPr algn="just"/>
            <a:endParaRPr lang="it-IT" sz="2000" dirty="0" smtClean="0">
              <a:solidFill>
                <a:srgbClr val="C00000"/>
              </a:solidFill>
            </a:endParaRPr>
          </a:p>
          <a:p>
            <a:pPr algn="just"/>
            <a:endParaRPr lang="it-IT" sz="2000" dirty="0" smtClean="0">
              <a:solidFill>
                <a:srgbClr val="C00000"/>
              </a:solidFill>
            </a:endParaRPr>
          </a:p>
          <a:p>
            <a:pPr algn="just"/>
            <a:endParaRPr lang="it-IT" sz="2000" dirty="0" smtClean="0">
              <a:solidFill>
                <a:srgbClr val="C00000"/>
              </a:solidFill>
            </a:endParaRPr>
          </a:p>
          <a:p>
            <a:pPr algn="just"/>
            <a:endParaRPr lang="it-IT" sz="2000" dirty="0">
              <a:solidFill>
                <a:srgbClr val="C00000"/>
              </a:solidFill>
            </a:endParaRPr>
          </a:p>
        </p:txBody>
      </p:sp>
      <p:pic>
        <p:nvPicPr>
          <p:cNvPr id="7" name="Immagine 6" descr="violazione spazio aereo.jpg"/>
          <p:cNvPicPr>
            <a:picLocks noChangeAspect="1"/>
          </p:cNvPicPr>
          <p:nvPr/>
        </p:nvPicPr>
        <p:blipFill>
          <a:blip r:embed="rId2"/>
          <a:stretch>
            <a:fillRect/>
          </a:stretch>
        </p:blipFill>
        <p:spPr>
          <a:xfrm>
            <a:off x="7618587" y="5456702"/>
            <a:ext cx="2333625" cy="1374403"/>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5">
                                            <p:txEl>
                                              <p:pRg st="4" end="4"/>
                                            </p:txEl>
                                          </p:spTgt>
                                        </p:tgtEl>
                                        <p:attrNameLst>
                                          <p:attrName>style.visibility</p:attrName>
                                        </p:attrNameLst>
                                      </p:cBhvr>
                                      <p:to>
                                        <p:strVal val="visible"/>
                                      </p:to>
                                    </p:set>
                                    <p:anim calcmode="lin" valueType="num">
                                      <p:cBhvr additive="base">
                                        <p:cTn id="19"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18</a:t>
            </a:r>
            <a:endParaRPr lang="en-US" dirty="0">
              <a:solidFill>
                <a:srgbClr val="FFFFFF"/>
              </a:solidFill>
            </a:endParaRPr>
          </a:p>
        </p:txBody>
      </p:sp>
      <p:sp>
        <p:nvSpPr>
          <p:cNvPr id="1025" name="Rectangle 1"/>
          <p:cNvSpPr>
            <a:spLocks noChangeArrowheads="1"/>
          </p:cNvSpPr>
          <p:nvPr/>
        </p:nvSpPr>
        <p:spPr bwMode="auto">
          <a:xfrm>
            <a:off x="0" y="0"/>
            <a:ext cx="9977718"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000" dirty="0" smtClean="0"/>
              <a:t> </a:t>
            </a:r>
          </a:p>
          <a:p>
            <a:pPr algn="just"/>
            <a:r>
              <a:rPr lang="it-IT" sz="2000" b="1" dirty="0" smtClean="0">
                <a:solidFill>
                  <a:srgbClr val="C00000"/>
                </a:solidFill>
              </a:rPr>
              <a:t>ANSV - stante soprattutto la criticità di organico nell'area investigativa - si era sempre avvalsa della facoltà contemplata dal regolamento UE n. 996/2010</a:t>
            </a:r>
            <a:r>
              <a:rPr lang="it-IT" sz="2000" dirty="0" smtClean="0"/>
              <a:t>, astenendosi dall'effettuare inchieste di sicurezza sugli incidenti e sugli inconvenienti gravi occorsi ad apparecchi per il volo da diporto o sportivo, limitandosi, peraltro con non poche difficoltà, al monitoraggio degli incidenti del settore.</a:t>
            </a:r>
          </a:p>
          <a:p>
            <a:endParaRPr lang="it-IT" sz="2000" b="1" dirty="0" smtClean="0">
              <a:solidFill>
                <a:srgbClr val="C00000"/>
              </a:solidFill>
            </a:endParaRPr>
          </a:p>
          <a:p>
            <a:pPr algn="just"/>
            <a:r>
              <a:rPr lang="it-IT" sz="2000" b="1" dirty="0" smtClean="0">
                <a:solidFill>
                  <a:srgbClr val="C00000"/>
                </a:solidFill>
              </a:rPr>
              <a:t>Per  il futuro, I'approccio al comparto VDS da parte dell'ANSV, per quanto si legge negli ultimi rapporti, sarà estremamente cautelativo e selettivo</a:t>
            </a:r>
            <a:r>
              <a:rPr lang="it-IT" sz="2000" dirty="0" smtClean="0"/>
              <a:t>, valutando, caso per caso, quando effettivamente possa essere utile, in un'ottica di prevenzione, aprire una inchiesta di sicurezza.</a:t>
            </a:r>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a:p>
        </p:txBody>
      </p:sp>
      <p:pic>
        <p:nvPicPr>
          <p:cNvPr id="7" name="Immagine 6" descr="banner (1).jpg"/>
          <p:cNvPicPr>
            <a:picLocks noChangeAspect="1"/>
          </p:cNvPicPr>
          <p:nvPr/>
        </p:nvPicPr>
        <p:blipFill>
          <a:blip r:embed="rId2"/>
          <a:stretch>
            <a:fillRect/>
          </a:stretch>
        </p:blipFill>
        <p:spPr>
          <a:xfrm>
            <a:off x="1721225" y="3415551"/>
            <a:ext cx="7113494" cy="3213847"/>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anim calcmode="lin" valueType="num">
                                      <p:cBhvr additive="base">
                                        <p:cTn id="7" dur="500" fill="hold"/>
                                        <p:tgtEl>
                                          <p:spTgt spid="102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5">
                                            <p:txEl>
                                              <p:pRg st="3" end="3"/>
                                            </p:txEl>
                                          </p:spTgt>
                                        </p:tgtEl>
                                        <p:attrNameLst>
                                          <p:attrName>style.visibility</p:attrName>
                                        </p:attrNameLst>
                                      </p:cBhvr>
                                      <p:to>
                                        <p:strVal val="visible"/>
                                      </p:to>
                                    </p:set>
                                    <p:anim calcmode="lin" valueType="num">
                                      <p:cBhvr additive="base">
                                        <p:cTn id="13"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380003"/>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19</a:t>
            </a:r>
            <a:endParaRPr lang="en-US" dirty="0">
              <a:solidFill>
                <a:srgbClr val="FFFFFF"/>
              </a:solidFill>
            </a:endParaRPr>
          </a:p>
        </p:txBody>
      </p:sp>
      <p:sp>
        <p:nvSpPr>
          <p:cNvPr id="1025" name="Rectangle 1"/>
          <p:cNvSpPr>
            <a:spLocks noChangeArrowheads="1"/>
          </p:cNvSpPr>
          <p:nvPr/>
        </p:nvSpPr>
        <p:spPr bwMode="auto">
          <a:xfrm>
            <a:off x="0" y="0"/>
            <a:ext cx="9977718"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t>Quindi, </a:t>
            </a:r>
            <a:r>
              <a:rPr lang="it-IT" sz="2000" b="1" dirty="0" err="1" smtClean="0">
                <a:solidFill>
                  <a:srgbClr val="C00000"/>
                </a:solidFill>
              </a:rPr>
              <a:t>I'ANSV</a:t>
            </a:r>
            <a:r>
              <a:rPr lang="it-IT" sz="2000" dirty="0" smtClean="0">
                <a:solidFill>
                  <a:srgbClr val="C00000"/>
                </a:solidFill>
              </a:rPr>
              <a:t> </a:t>
            </a:r>
            <a:r>
              <a:rPr lang="it-IT" sz="2000" dirty="0" smtClean="0"/>
              <a:t>non aprirà incondizionatamente inchieste di sicurezza ogni qual volta occorra un incidente/inconveniente grave ad un apparecchio VDS o a un </a:t>
            </a:r>
            <a:r>
              <a:rPr lang="it-IT" sz="2000" dirty="0" err="1" smtClean="0"/>
              <a:t>drone</a:t>
            </a:r>
            <a:r>
              <a:rPr lang="it-IT" sz="2000" dirty="0" smtClean="0"/>
              <a:t>, ma, continuando ad </a:t>
            </a:r>
            <a:r>
              <a:rPr lang="it-IT" sz="2000" b="1" dirty="0" smtClean="0">
                <a:solidFill>
                  <a:srgbClr val="C00000"/>
                </a:solidFill>
              </a:rPr>
              <a:t>avvalersi della discrezionalità che le è consentita dal Regolamento UE n. 1139/2018 (art.135 paragrafo 5) e dal </a:t>
            </a:r>
            <a:r>
              <a:rPr lang="it-IT" sz="2000" b="1" dirty="0" err="1" smtClean="0">
                <a:solidFill>
                  <a:srgbClr val="C00000"/>
                </a:solidFill>
              </a:rPr>
              <a:t>CdN</a:t>
            </a:r>
            <a:r>
              <a:rPr lang="it-IT" sz="2000" dirty="0" smtClean="0"/>
              <a:t>, stando a quanto pubblicato dall’Agenzia negli ultimi anni, deciderà di aprire una inchiesta di sicurezza quando valuti che, dalla inchiesta stessa, sia possibile trarre degli insegnamenti sul piano della sicurezza del volo.</a:t>
            </a:r>
          </a:p>
          <a:p>
            <a:pPr algn="just"/>
            <a:endParaRPr lang="it-IT" sz="2000" dirty="0" smtClean="0"/>
          </a:p>
          <a:p>
            <a:pPr algn="just"/>
            <a:r>
              <a:rPr lang="it-IT" sz="2000" dirty="0" smtClean="0"/>
              <a:t>Quanto sopra descritto mette in luce le </a:t>
            </a:r>
            <a:r>
              <a:rPr lang="it-IT" sz="2000" b="1" dirty="0" smtClean="0">
                <a:solidFill>
                  <a:srgbClr val="C00000"/>
                </a:solidFill>
              </a:rPr>
              <a:t>reali difficoltà nel poter costruire un valida banca dati di tutti gli inconvenienti ed incidenti aeronautici di aeromobili e droni di qualsiasi tipo e peso </a:t>
            </a:r>
            <a:r>
              <a:rPr lang="it-IT" sz="2000" dirty="0" smtClean="0"/>
              <a:t>su cui indagare, risalendo alle cause  degli eventi per fare un efficace opera di prevenzione. Tutto ciò a dimostrazione della necessità di riordino di tutta la materia e di un delicato organismo posto a presidio della sicurezza del volo.</a:t>
            </a:r>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r>
              <a:rPr lang="it-IT" sz="2000" dirty="0" smtClean="0"/>
              <a:t> </a:t>
            </a:r>
          </a:p>
          <a:p>
            <a:pPr algn="just"/>
            <a:r>
              <a:rPr lang="it-IT" sz="2000" dirty="0" smtClean="0"/>
              <a:t> </a:t>
            </a:r>
          </a:p>
        </p:txBody>
      </p:sp>
      <p:pic>
        <p:nvPicPr>
          <p:cNvPr id="8" name="Immagine 7" descr="Fig_1_falsini.jpg"/>
          <p:cNvPicPr>
            <a:picLocks noChangeAspect="1"/>
          </p:cNvPicPr>
          <p:nvPr/>
        </p:nvPicPr>
        <p:blipFill>
          <a:blip r:embed="rId2" cstate="print"/>
          <a:stretch>
            <a:fillRect/>
          </a:stretch>
        </p:blipFill>
        <p:spPr>
          <a:xfrm>
            <a:off x="2783543" y="3953434"/>
            <a:ext cx="5538664" cy="2904565"/>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a:solidFill>
                  <a:srgbClr val="FFFFFF"/>
                </a:solidFill>
              </a:rPr>
              <a:t>2</a:t>
            </a:r>
          </a:p>
        </p:txBody>
      </p:sp>
      <p:sp>
        <p:nvSpPr>
          <p:cNvPr id="1025" name="Rectangle 1"/>
          <p:cNvSpPr>
            <a:spLocks noChangeArrowheads="1"/>
          </p:cNvSpPr>
          <p:nvPr/>
        </p:nvSpPr>
        <p:spPr bwMode="auto">
          <a:xfrm>
            <a:off x="0" y="-1"/>
            <a:ext cx="10703859"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OBIETTIVO  PRINCIPALE  </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S.T.A.S.A</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t>
            </a:r>
            <a:endPar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centro studi STASA </a:t>
            </a:r>
            <a:r>
              <a:rPr kumimoji="0" lang="it-IT" sz="2000" b="0" i="0" u="none" strike="noStrike" cap="none" normalizeH="0" baseline="0" dirty="0" smtClean="0">
                <a:ln>
                  <a:noFill/>
                </a:ln>
                <a:solidFill>
                  <a:schemeClr val="tx1"/>
                </a:solidFill>
                <a:effectLst/>
                <a:latin typeface="Calibri"/>
                <a:ea typeface="Times New Roman" pitchFamily="18" charset="0"/>
                <a:cs typeface="Arial" pitchFamily="34" charset="0"/>
              </a:rPr>
              <a:t>è</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impegnato a </a:t>
            </a:r>
            <a:r>
              <a:rPr kumimoji="0" lang="it-IT"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promuovere e sviluppare una moderna cultura della sicurezza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favorendo in Italia una pi</a:t>
            </a:r>
            <a:r>
              <a:rPr kumimoji="0" lang="it-IT" sz="2000" b="0" i="0" u="none" strike="noStrike" cap="none" normalizeH="0" baseline="0" dirty="0" smtClean="0">
                <a:ln>
                  <a:noFill/>
                </a:ln>
                <a:solidFill>
                  <a:schemeClr val="tx1"/>
                </a:solidFill>
                <a:effectLst/>
                <a:latin typeface="Calibri"/>
                <a:ea typeface="Times New Roman" pitchFamily="18" charset="0"/>
                <a:cs typeface="Arial" pitchFamily="34" charset="0"/>
              </a:rPr>
              <a:t>ù</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intensa integrazione e armonizzazione con le realt</a:t>
            </a:r>
            <a:r>
              <a:rPr kumimoji="0" lang="it-IT" sz="2000" b="0" i="0" u="none" strike="noStrike" cap="none" normalizeH="0" baseline="0" dirty="0" smtClean="0">
                <a:ln>
                  <a:noFill/>
                </a:ln>
                <a:solidFill>
                  <a:schemeClr val="tx1"/>
                </a:solidFill>
                <a:effectLst/>
                <a:latin typeface="Calibri"/>
                <a:ea typeface="Times New Roman" pitchFamily="18" charset="0"/>
                <a:cs typeface="Arial" pitchFamily="34" charset="0"/>
              </a:rPr>
              <a:t>à</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europee e internazionali maggiormente evolute nel campo dei trasporti e delle organizzazioni complesse in genere.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 i compiti del centro studi vi </a:t>
            </a:r>
            <a:r>
              <a:rPr kumimoji="0" lang="it-IT" sz="2000" b="0" i="0" u="none" strike="noStrike" cap="none" normalizeH="0" baseline="0" dirty="0" smtClean="0">
                <a:ln>
                  <a:noFill/>
                </a:ln>
                <a:solidFill>
                  <a:schemeClr val="tx1"/>
                </a:solidFill>
                <a:effectLst/>
                <a:latin typeface="Calibri"/>
                <a:ea typeface="Times New Roman" pitchFamily="18" charset="0"/>
                <a:cs typeface="Arial" pitchFamily="34" charset="0"/>
              </a:rPr>
              <a:t>è</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quello di svolgere approfondite analisi sui processi di gestione del rischio in tutti i modi di trasporto e nelle principali strutture complesse.</a:t>
            </a:r>
            <a:r>
              <a:rPr kumimoji="0" lang="it-IT"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Obiettivo principale delle iniziative di </a:t>
            </a:r>
            <a:r>
              <a:rPr kumimoji="0" lang="it-IT" sz="2000" b="1"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S.T.A.S.A.</a:t>
            </a:r>
            <a:r>
              <a:rPr kumimoji="0" lang="it-IT"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rgbClr val="C00000"/>
                </a:solidFill>
                <a:effectLst/>
                <a:latin typeface="Calibri"/>
                <a:ea typeface="Times New Roman" pitchFamily="18" charset="0"/>
                <a:cs typeface="Arial" pitchFamily="34" charset="0"/>
              </a:rPr>
              <a:t>è</a:t>
            </a:r>
            <a:r>
              <a:rPr kumimoji="0" lang="it-IT"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quello di contribuire a far penetrare nella societ</a:t>
            </a:r>
            <a:r>
              <a:rPr kumimoji="0" lang="it-IT" sz="2000" b="1" i="0" u="none" strike="noStrike" cap="none" normalizeH="0" baseline="0" dirty="0" smtClean="0">
                <a:ln>
                  <a:noFill/>
                </a:ln>
                <a:solidFill>
                  <a:srgbClr val="C00000"/>
                </a:solidFill>
                <a:effectLst/>
                <a:latin typeface="Calibri"/>
                <a:ea typeface="Times New Roman" pitchFamily="18" charset="0"/>
                <a:cs typeface="Arial" pitchFamily="34" charset="0"/>
              </a:rPr>
              <a:t>à</a:t>
            </a:r>
            <a:r>
              <a:rPr kumimoji="0" lang="it-IT"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civile l</a:t>
            </a:r>
            <a:r>
              <a:rPr kumimoji="0" lang="it-IT" sz="2000" b="1" i="0" u="none" strike="noStrike" cap="none" normalizeH="0" baseline="0" dirty="0" smtClean="0">
                <a:ln>
                  <a:noFill/>
                </a:ln>
                <a:solidFill>
                  <a:srgbClr val="C00000"/>
                </a:solidFill>
                <a:effectLst/>
                <a:latin typeface="Calibri"/>
                <a:ea typeface="Times New Roman" pitchFamily="18" charset="0"/>
                <a:cs typeface="Arial" pitchFamily="34" charset="0"/>
              </a:rPr>
              <a:t>’</a:t>
            </a:r>
            <a:r>
              <a:rPr kumimoji="0" lang="it-IT"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esigenza di una </a:t>
            </a:r>
            <a:r>
              <a:rPr kumimoji="0" lang="it-IT" sz="20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diversa cultura della prevenzione  per tutte le realt</a:t>
            </a:r>
            <a:r>
              <a:rPr kumimoji="0" lang="it-IT" sz="2000" b="1" i="0" u="sng" strike="noStrike" cap="none" normalizeH="0" baseline="0" dirty="0" smtClean="0">
                <a:ln>
                  <a:noFill/>
                </a:ln>
                <a:solidFill>
                  <a:srgbClr val="C00000"/>
                </a:solidFill>
                <a:effectLst/>
                <a:latin typeface="Calibri"/>
                <a:ea typeface="Times New Roman" pitchFamily="18" charset="0"/>
                <a:cs typeface="Arial" pitchFamily="34" charset="0"/>
              </a:rPr>
              <a:t>à</a:t>
            </a:r>
            <a:r>
              <a:rPr kumimoji="0" lang="it-IT" sz="20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strutturate in modo complesso</a:t>
            </a:r>
            <a:r>
              <a:rPr kumimoji="0" lang="it-IT" sz="2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una particolare attenzione ai soggetti che operano in tali organizzazioni e  quindi ai fattori umani che ne possono condizionare efficienza e sicurezza.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sz="2000"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sz="2000"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sz="2000"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it-IT" sz="2000" dirty="0" smtClean="0"/>
              <a:t> </a:t>
            </a:r>
          </a:p>
        </p:txBody>
      </p:sp>
      <p:pic>
        <p:nvPicPr>
          <p:cNvPr id="8" name="Immagine 7" descr="human-impact-on-information-security-.jpg"/>
          <p:cNvPicPr>
            <a:picLocks noChangeAspect="1"/>
          </p:cNvPicPr>
          <p:nvPr/>
        </p:nvPicPr>
        <p:blipFill>
          <a:blip r:embed="rId2"/>
          <a:stretch>
            <a:fillRect/>
          </a:stretch>
        </p:blipFill>
        <p:spPr>
          <a:xfrm>
            <a:off x="3318349" y="4180114"/>
            <a:ext cx="4951591" cy="2677886"/>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2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anim calcmode="lin" valueType="num">
                                      <p:cBhvr additive="base">
                                        <p:cTn id="11" dur="20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 calcmode="lin" valueType="num">
                                      <p:cBhvr additive="base">
                                        <p:cTn id="17"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err="1">
                <a:solidFill>
                  <a:schemeClr val="bg1"/>
                </a:solidFill>
              </a:rPr>
              <a:t>Relatore</a:t>
            </a:r>
            <a:r>
              <a:rPr lang="en-US" dirty="0">
                <a:solidFill>
                  <a:schemeClr val="bg1"/>
                </a:solidFill>
              </a:rPr>
              <a:t>  Nome </a:t>
            </a:r>
            <a:r>
              <a:rPr lang="en-US" dirty="0" err="1">
                <a:solidFill>
                  <a:schemeClr val="bg1"/>
                </a:solidFill>
              </a:rPr>
              <a:t>Cognome</a:t>
            </a:r>
            <a:endParaRPr lang="en-US" dirty="0">
              <a:solidFill>
                <a:schemeClr val="bg1"/>
              </a:solidFill>
            </a:endParaRPr>
          </a:p>
          <a:p>
            <a:pPr>
              <a:lnSpc>
                <a:spcPct val="90000"/>
              </a:lnSpc>
              <a:spcAft>
                <a:spcPts val="600"/>
              </a:spcAft>
              <a:defRPr/>
            </a:pPr>
            <a:r>
              <a:rPr lang="en-US" dirty="0">
                <a:solidFill>
                  <a:schemeClr val="bg1"/>
                </a:solidFill>
              </a:rPr>
              <a:t> </a:t>
            </a: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20</a:t>
            </a:r>
            <a:endParaRPr lang="en-US" dirty="0">
              <a:solidFill>
                <a:srgbClr val="FFFFFF"/>
              </a:solidFill>
            </a:endParaRPr>
          </a:p>
        </p:txBody>
      </p:sp>
      <p:sp>
        <p:nvSpPr>
          <p:cNvPr id="1025" name="Rectangle 1"/>
          <p:cNvSpPr>
            <a:spLocks noChangeArrowheads="1"/>
          </p:cNvSpPr>
          <p:nvPr/>
        </p:nvSpPr>
        <p:spPr bwMode="auto">
          <a:xfrm>
            <a:off x="0" y="0"/>
            <a:ext cx="9977718"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it-IT" sz="2000" dirty="0" smtClean="0"/>
          </a:p>
          <a:p>
            <a:pPr algn="ctr"/>
            <a:r>
              <a:rPr lang="it-IT" sz="2000" b="1" dirty="0" smtClean="0"/>
              <a:t>ACCORPAMENTO DELLE AGENZIE </a:t>
            </a:r>
            <a:r>
              <a:rPr lang="it-IT" sz="2000" b="1" dirty="0" err="1" smtClean="0"/>
              <a:t>DI</a:t>
            </a:r>
            <a:r>
              <a:rPr lang="it-IT" sz="2000" b="1" dirty="0" smtClean="0"/>
              <a:t> INVESTIGAZIONE</a:t>
            </a:r>
          </a:p>
          <a:p>
            <a:pPr algn="just"/>
            <a:endParaRPr lang="it-IT" sz="2000" dirty="0" smtClean="0"/>
          </a:p>
          <a:p>
            <a:pPr algn="just"/>
            <a:r>
              <a:rPr lang="it-IT" sz="2000" dirty="0" smtClean="0"/>
              <a:t>Recentemente  sono intervenute importanti  </a:t>
            </a:r>
            <a:r>
              <a:rPr lang="it-IT" sz="2000" b="1" dirty="0" smtClean="0">
                <a:solidFill>
                  <a:srgbClr val="C00000"/>
                </a:solidFill>
              </a:rPr>
              <a:t>novità per quanto riguarda le inchieste per gli incidenti nel settore marittimo e ferroviario. </a:t>
            </a:r>
          </a:p>
          <a:p>
            <a:pPr algn="just"/>
            <a:r>
              <a:rPr lang="it-IT" sz="2000" dirty="0" smtClean="0"/>
              <a:t>Nell’ambito della più generale riorganizzazione del Ministero dei trasporti è stato costituito un nuovo organismo unico per le investigazioni, </a:t>
            </a:r>
            <a:r>
              <a:rPr lang="it-IT" sz="2000" i="1" dirty="0" smtClean="0"/>
              <a:t>la Direzione generale per le investigazioni ferroviarie e marittime</a:t>
            </a:r>
            <a:r>
              <a:rPr lang="it-IT" sz="2000" dirty="0" smtClean="0"/>
              <a:t> </a:t>
            </a:r>
            <a:r>
              <a:rPr lang="it-IT" sz="2000" b="1" dirty="0" smtClean="0">
                <a:solidFill>
                  <a:srgbClr val="C00000"/>
                </a:solidFill>
              </a:rPr>
              <a:t>(</a:t>
            </a:r>
            <a:r>
              <a:rPr lang="it-IT" sz="2000" b="1" dirty="0" err="1" smtClean="0">
                <a:solidFill>
                  <a:srgbClr val="C00000"/>
                </a:solidFill>
              </a:rPr>
              <a:t>DiGiFEMA</a:t>
            </a:r>
            <a:r>
              <a:rPr lang="it-IT" sz="2000" b="1" dirty="0" smtClean="0">
                <a:solidFill>
                  <a:srgbClr val="C00000"/>
                </a:solidFill>
              </a:rPr>
              <a:t>)</a:t>
            </a:r>
            <a:r>
              <a:rPr lang="it-IT" sz="2000" dirty="0" smtClean="0"/>
              <a:t>, chiamata a svolgere i compiti, in materia di sinistri ferroviari e marittimi.</a:t>
            </a:r>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a:p>
        </p:txBody>
      </p:sp>
      <p:pic>
        <p:nvPicPr>
          <p:cNvPr id="8" name="Immagine 7" descr="DIGIFEMA.jpg"/>
          <p:cNvPicPr>
            <a:picLocks noChangeAspect="1"/>
          </p:cNvPicPr>
          <p:nvPr/>
        </p:nvPicPr>
        <p:blipFill>
          <a:blip r:embed="rId2" cstate="print"/>
          <a:stretch>
            <a:fillRect/>
          </a:stretch>
        </p:blipFill>
        <p:spPr>
          <a:xfrm>
            <a:off x="1934714" y="2894200"/>
            <a:ext cx="6765155" cy="3937683"/>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25">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5">
                                            <p:txEl>
                                              <p:pRg st="3" end="3"/>
                                            </p:txEl>
                                          </p:spTgt>
                                        </p:tgtEl>
                                        <p:attrNameLst>
                                          <p:attrName>style.visibility</p:attrName>
                                        </p:attrNameLst>
                                      </p:cBhvr>
                                      <p:to>
                                        <p:strVal val="visible"/>
                                      </p:to>
                                    </p:set>
                                    <p:anim calcmode="lin" valueType="num">
                                      <p:cBhvr additive="base">
                                        <p:cTn id="11"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 calcmode="lin" valueType="num">
                                      <p:cBhvr additive="base">
                                        <p:cTn id="17"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21</a:t>
            </a:r>
            <a:endParaRPr lang="en-US" dirty="0">
              <a:solidFill>
                <a:srgbClr val="FFFFFF"/>
              </a:solidFill>
            </a:endParaRPr>
          </a:p>
        </p:txBody>
      </p:sp>
      <p:sp>
        <p:nvSpPr>
          <p:cNvPr id="1025" name="Rectangle 1"/>
          <p:cNvSpPr>
            <a:spLocks noChangeArrowheads="1"/>
          </p:cNvSpPr>
          <p:nvPr/>
        </p:nvSpPr>
        <p:spPr bwMode="auto">
          <a:xfrm>
            <a:off x="0" y="0"/>
            <a:ext cx="997771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t>Successivamente – dopo il crollo del ponte Morandi - con D.L. 28 settembre 2018, n. 109, convertito con modificazioni dalla Legge 16 novembre 2018, n. 130, è stata istituita, a decorrere dal </a:t>
            </a:r>
            <a:r>
              <a:rPr lang="it-IT" sz="2000" b="1" dirty="0" smtClean="0">
                <a:solidFill>
                  <a:srgbClr val="C00000"/>
                </a:solidFill>
              </a:rPr>
              <a:t>1° gennaio 2019, l’Agenzia nazionale per la sicurezza delle ferrovie e delle infrastrutture stradali e autostradali (ANSFISA)</a:t>
            </a:r>
            <a:r>
              <a:rPr lang="it-IT" sz="2000" b="1" dirty="0" smtClean="0"/>
              <a:t> </a:t>
            </a:r>
            <a:r>
              <a:rPr lang="it-IT" sz="2000" dirty="0" smtClean="0"/>
              <a:t>con sede in Roma.</a:t>
            </a:r>
          </a:p>
          <a:p>
            <a:pPr algn="just"/>
            <a:r>
              <a:rPr lang="it-IT" sz="2000" dirty="0" smtClean="0"/>
              <a:t> </a:t>
            </a:r>
          </a:p>
          <a:p>
            <a:pPr algn="just"/>
            <a:r>
              <a:rPr lang="it-IT" sz="2000" dirty="0" smtClean="0"/>
              <a:t>Fermi i compiti, gli obblighi e le responsabilità degli enti proprietari e dei soggetti gestori in materia di sicurezza, </a:t>
            </a:r>
            <a:r>
              <a:rPr lang="it-IT" sz="2000" b="1" dirty="0" smtClean="0">
                <a:solidFill>
                  <a:srgbClr val="C00000"/>
                </a:solidFill>
              </a:rPr>
              <a:t>ANSFISA promuove e assicura la vigilanza sulle condizioni di sicurezza del sistema ferroviario nazionale e delle infrastrutture stradali e autostradali e delle metropolitane.</a:t>
            </a:r>
          </a:p>
        </p:txBody>
      </p:sp>
      <p:pic>
        <p:nvPicPr>
          <p:cNvPr id="7" name="Immagine 6" descr="ANSFISA (2).jpg"/>
          <p:cNvPicPr>
            <a:picLocks noChangeAspect="1"/>
          </p:cNvPicPr>
          <p:nvPr/>
        </p:nvPicPr>
        <p:blipFill>
          <a:blip r:embed="rId2" cstate="print"/>
          <a:stretch>
            <a:fillRect/>
          </a:stretch>
        </p:blipFill>
        <p:spPr>
          <a:xfrm>
            <a:off x="1667428" y="3052482"/>
            <a:ext cx="7409329" cy="3689628"/>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22</a:t>
            </a:r>
            <a:endParaRPr lang="en-US" dirty="0">
              <a:solidFill>
                <a:srgbClr val="FFFFFF"/>
              </a:solidFill>
            </a:endParaRPr>
          </a:p>
        </p:txBody>
      </p:sp>
      <p:sp>
        <p:nvSpPr>
          <p:cNvPr id="1025" name="Rectangle 1"/>
          <p:cNvSpPr>
            <a:spLocks noChangeArrowheads="1"/>
          </p:cNvSpPr>
          <p:nvPr/>
        </p:nvSpPr>
        <p:spPr bwMode="auto">
          <a:xfrm>
            <a:off x="0" y="0"/>
            <a:ext cx="9977718" cy="9017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t>Non v’è dubbio che l’accorpamento delle agenzie di investigazione sia cosa possibile e opportuna, anche sotto il profilo della funzionalità e dello sviluppo di sinergie vantaggiose; la costituzione di </a:t>
            </a:r>
            <a:r>
              <a:rPr lang="it-IT" sz="2000" b="1" dirty="0" err="1" smtClean="0">
                <a:solidFill>
                  <a:srgbClr val="C00000"/>
                </a:solidFill>
              </a:rPr>
              <a:t>DiGiFEMA</a:t>
            </a:r>
            <a:r>
              <a:rPr lang="it-IT" sz="2000" b="1" dirty="0" smtClean="0">
                <a:solidFill>
                  <a:srgbClr val="C00000"/>
                </a:solidFill>
              </a:rPr>
              <a:t> prima e di ANSFISA più recentemente può essere considerato un inizio positivo</a:t>
            </a:r>
            <a:r>
              <a:rPr lang="it-IT" sz="2000" dirty="0" smtClean="0"/>
              <a:t> in tal senso ma per i futuri sviluppi è essenziale prendere in considerazione anche il settore aeronautico, presidiato dall’ANSV. </a:t>
            </a:r>
            <a:r>
              <a:rPr lang="it-IT" sz="2000" b="1" dirty="0" smtClean="0">
                <a:solidFill>
                  <a:srgbClr val="C00000"/>
                </a:solidFill>
              </a:rPr>
              <a:t>Dall’auspicata unificazione possono derivare anche economie di scala</a:t>
            </a:r>
            <a:r>
              <a:rPr lang="it-IT" sz="2000" b="1" dirty="0" smtClean="0"/>
              <a:t> </a:t>
            </a:r>
            <a:r>
              <a:rPr lang="it-IT" sz="2000" dirty="0" smtClean="0"/>
              <a:t>quanto mai opportune in un periodo in cui le scarse risorse pubbliche disponibili devono essere impiegate con la massima oculatezza.</a:t>
            </a:r>
          </a:p>
          <a:p>
            <a:pPr algn="just"/>
            <a:endParaRPr lang="it-IT" sz="2000" dirty="0" smtClean="0"/>
          </a:p>
          <a:p>
            <a:pPr algn="just"/>
            <a:r>
              <a:rPr lang="it-IT" sz="2000" dirty="0" smtClean="0"/>
              <a:t>Con lo </a:t>
            </a:r>
            <a:r>
              <a:rPr lang="it-IT" sz="2000" b="1" dirty="0" smtClean="0">
                <a:solidFill>
                  <a:srgbClr val="C00000"/>
                </a:solidFill>
              </a:rPr>
              <a:t>scambio di esperienze</a:t>
            </a:r>
            <a:r>
              <a:rPr lang="it-IT" sz="2000" dirty="0" smtClean="0"/>
              <a:t>, attualmente inesistente, si otterrebbe il miglioramento della qualità delle investigazioni </a:t>
            </a:r>
            <a:r>
              <a:rPr lang="it-IT" sz="2000" b="1" dirty="0" smtClean="0">
                <a:solidFill>
                  <a:srgbClr val="C00000"/>
                </a:solidFill>
              </a:rPr>
              <a:t>di cui potrebbero avvantaggiarsi il settore ferroviario e navale, sulla scorta delle consolidate esperienze di quello aeronautico</a:t>
            </a:r>
            <a:r>
              <a:rPr lang="it-IT" sz="2000" b="1" dirty="0" smtClean="0"/>
              <a:t> </a:t>
            </a:r>
            <a:r>
              <a:rPr lang="it-IT" sz="2000" dirty="0" smtClean="0"/>
              <a:t>nonché la razionalizzazione delle risorse tecniche e amministrative anche di condivisione di apparecchiature tecniche, laboratori d’analisi e infrastrutture, sono gli obiettivi alla portata di un intelligente riunificazione e razionalizzazione.</a:t>
            </a:r>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a:p>
        </p:txBody>
      </p:sp>
      <p:pic>
        <p:nvPicPr>
          <p:cNvPr id="7" name="Immagine 6" descr="DDL AIST.jpg">
            <a:hlinkClick r:id="rId2" action="ppaction://hlinkfile"/>
          </p:cNvPr>
          <p:cNvPicPr>
            <a:picLocks noChangeAspect="1"/>
          </p:cNvPicPr>
          <p:nvPr/>
        </p:nvPicPr>
        <p:blipFill>
          <a:blip r:embed="rId3" cstate="print"/>
          <a:stretch>
            <a:fillRect/>
          </a:stretch>
        </p:blipFill>
        <p:spPr>
          <a:xfrm>
            <a:off x="3818966" y="4303059"/>
            <a:ext cx="3488803" cy="2433918"/>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23</a:t>
            </a:r>
            <a:endParaRPr lang="en-US" dirty="0">
              <a:solidFill>
                <a:srgbClr val="FFFFFF"/>
              </a:solidFill>
            </a:endParaRPr>
          </a:p>
        </p:txBody>
      </p:sp>
      <p:sp>
        <p:nvSpPr>
          <p:cNvPr id="1025" name="Rectangle 1"/>
          <p:cNvSpPr>
            <a:spLocks noChangeArrowheads="1"/>
          </p:cNvSpPr>
          <p:nvPr/>
        </p:nvSpPr>
        <p:spPr bwMode="auto">
          <a:xfrm>
            <a:off x="-1" y="0"/>
            <a:ext cx="10448366"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b="1" dirty="0" smtClean="0">
                <a:solidFill>
                  <a:srgbClr val="C00000"/>
                </a:solidFill>
              </a:rPr>
              <a:t>STASA è favorevole da tempo all’“Istituzione dell’Agenzia investigativa unica per la sicurezza dei trasporti”</a:t>
            </a:r>
            <a:r>
              <a:rPr lang="it-IT" sz="2000" dirty="0" smtClean="0">
                <a:solidFill>
                  <a:srgbClr val="C00000"/>
                </a:solidFill>
              </a:rPr>
              <a:t> </a:t>
            </a:r>
            <a:r>
              <a:rPr lang="it-IT" sz="2000" b="1" dirty="0" smtClean="0">
                <a:solidFill>
                  <a:srgbClr val="C00000"/>
                </a:solidFill>
              </a:rPr>
              <a:t>AIST</a:t>
            </a:r>
            <a:r>
              <a:rPr lang="it-IT" sz="2000" dirty="0" smtClean="0">
                <a:solidFill>
                  <a:srgbClr val="C00000"/>
                </a:solidFill>
              </a:rPr>
              <a:t> </a:t>
            </a:r>
            <a:r>
              <a:rPr lang="it-IT" sz="2000" dirty="0" smtClean="0"/>
              <a:t>così come prospettato in un Convegno del 2014 nell’Ufficio del Parlamento Europeo a Roma e ribadito </a:t>
            </a:r>
            <a:r>
              <a:rPr lang="it-IT" sz="2000" b="1" dirty="0" smtClean="0">
                <a:solidFill>
                  <a:srgbClr val="C00000"/>
                </a:solidFill>
              </a:rPr>
              <a:t>nel 2019 nelle audizioni alla 8^ commissione del Senato</a:t>
            </a:r>
            <a:r>
              <a:rPr lang="it-IT" sz="2000" dirty="0" smtClean="0">
                <a:solidFill>
                  <a:srgbClr val="C00000"/>
                </a:solidFill>
              </a:rPr>
              <a:t> </a:t>
            </a:r>
            <a:r>
              <a:rPr lang="it-IT" sz="2000" dirty="0" smtClean="0"/>
              <a:t>in merito all’iter legislativo del </a:t>
            </a:r>
            <a:r>
              <a:rPr lang="it-IT" sz="2000" dirty="0" err="1" smtClean="0"/>
              <a:t>DL</a:t>
            </a:r>
            <a:r>
              <a:rPr lang="it-IT" sz="2000" dirty="0" smtClean="0"/>
              <a:t> 727 (Delega al Governo per il riordino delle disposizioni legislative in materia di trasporto aereo). </a:t>
            </a:r>
          </a:p>
          <a:p>
            <a:pPr algn="just"/>
            <a:endParaRPr lang="it-IT" sz="2000" dirty="0" smtClean="0"/>
          </a:p>
          <a:p>
            <a:pPr algn="just"/>
            <a:r>
              <a:rPr lang="it-IT" sz="2000" dirty="0" smtClean="0"/>
              <a:t>Le scelte fatte da altri Paesi industrialmente sviluppati sono state nel senso di un unico organismo di investigazione, primo fra tutti gli USA  con il loro </a:t>
            </a:r>
            <a:r>
              <a:rPr lang="it-IT" sz="2000" b="1" dirty="0" smtClean="0">
                <a:solidFill>
                  <a:srgbClr val="C00000"/>
                </a:solidFill>
              </a:rPr>
              <a:t>NTSB  </a:t>
            </a:r>
            <a:r>
              <a:rPr lang="it-IT" sz="2000" b="1" i="1" dirty="0" smtClean="0">
                <a:solidFill>
                  <a:srgbClr val="C00000"/>
                </a:solidFill>
              </a:rPr>
              <a:t>National </a:t>
            </a:r>
            <a:r>
              <a:rPr lang="it-IT" sz="2000" b="1" i="1" dirty="0" err="1" smtClean="0">
                <a:solidFill>
                  <a:srgbClr val="C00000"/>
                </a:solidFill>
              </a:rPr>
              <a:t>transportation</a:t>
            </a:r>
            <a:r>
              <a:rPr lang="it-IT" sz="2000" b="1" i="1" dirty="0" smtClean="0">
                <a:solidFill>
                  <a:srgbClr val="C00000"/>
                </a:solidFill>
              </a:rPr>
              <a:t> </a:t>
            </a:r>
            <a:r>
              <a:rPr lang="it-IT" sz="2000" b="1" i="1" dirty="0" err="1" smtClean="0">
                <a:solidFill>
                  <a:srgbClr val="C00000"/>
                </a:solidFill>
              </a:rPr>
              <a:t>safety</a:t>
            </a:r>
            <a:r>
              <a:rPr lang="it-IT" sz="2000" b="1" i="1" dirty="0" smtClean="0">
                <a:solidFill>
                  <a:srgbClr val="C00000"/>
                </a:solidFill>
              </a:rPr>
              <a:t> </a:t>
            </a:r>
            <a:r>
              <a:rPr lang="it-IT" sz="2000" b="1" i="1" dirty="0" err="1" smtClean="0">
                <a:solidFill>
                  <a:srgbClr val="C00000"/>
                </a:solidFill>
              </a:rPr>
              <a:t>board</a:t>
            </a:r>
            <a:r>
              <a:rPr lang="it-IT" sz="2000" b="1" dirty="0" smtClean="0">
                <a:solidFill>
                  <a:srgbClr val="C00000"/>
                </a:solidFill>
              </a:rPr>
              <a:t>, ma anche Australia, Canada, Giappone, Nuova Zelanda e Svizzera e in ambito comunitario  Austria, Danimarca, Finlandia, Norvegia, Olanda e Svezia</a:t>
            </a:r>
            <a:r>
              <a:rPr lang="it-IT" sz="2000" dirty="0" smtClean="0">
                <a:solidFill>
                  <a:srgbClr val="C00000"/>
                </a:solidFill>
              </a:rPr>
              <a:t>. </a:t>
            </a:r>
            <a:r>
              <a:rPr lang="it-IT" sz="2000" b="1" dirty="0" smtClean="0">
                <a:solidFill>
                  <a:srgbClr val="C00000"/>
                </a:solidFill>
              </a:rPr>
              <a:t>Anche il Regno Unito</a:t>
            </a:r>
            <a:r>
              <a:rPr lang="it-IT" sz="2000" dirty="0" smtClean="0"/>
              <a:t>, il primo ad istituire nel 1919 un organismo investigativo sugli incidenti in aviazione </a:t>
            </a:r>
            <a:r>
              <a:rPr lang="it-IT" sz="2000" b="1" dirty="0" smtClean="0">
                <a:solidFill>
                  <a:srgbClr val="C00000"/>
                </a:solidFill>
              </a:rPr>
              <a:t>ha in corso un processo di unificazione </a:t>
            </a:r>
            <a:r>
              <a:rPr lang="it-IT" sz="2000" dirty="0" smtClean="0"/>
              <a:t>delle sue agenzie investigative negli altri settori di trasporto così come la Spagna. L’esperienza di questi Paesi può fornire utili indicazioni sui vantaggi associati alla realizzazione di un organismo unico nazionale responsabile d’investigare gli incidenti dei trasporti.</a:t>
            </a:r>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smtClean="0"/>
          </a:p>
          <a:p>
            <a:pPr algn="just"/>
            <a:endParaRPr lang="it-IT" sz="2000" dirty="0"/>
          </a:p>
        </p:txBody>
      </p:sp>
      <p:pic>
        <p:nvPicPr>
          <p:cNvPr id="7" name="Immagine 6" descr="NTSB.png"/>
          <p:cNvPicPr>
            <a:picLocks noChangeAspect="1"/>
          </p:cNvPicPr>
          <p:nvPr/>
        </p:nvPicPr>
        <p:blipFill>
          <a:blip r:embed="rId2"/>
          <a:stretch>
            <a:fillRect/>
          </a:stretch>
        </p:blipFill>
        <p:spPr>
          <a:xfrm>
            <a:off x="923102" y="4643427"/>
            <a:ext cx="2143125" cy="2143125"/>
          </a:xfrm>
          <a:prstGeom prst="rect">
            <a:avLst/>
          </a:prstGeom>
        </p:spPr>
      </p:pic>
      <p:pic>
        <p:nvPicPr>
          <p:cNvPr id="9" name="Immagine 8" descr="AAIB.png"/>
          <p:cNvPicPr>
            <a:picLocks noChangeAspect="1"/>
          </p:cNvPicPr>
          <p:nvPr/>
        </p:nvPicPr>
        <p:blipFill>
          <a:blip r:embed="rId3"/>
          <a:stretch>
            <a:fillRect/>
          </a:stretch>
        </p:blipFill>
        <p:spPr>
          <a:xfrm>
            <a:off x="6857999" y="4760257"/>
            <a:ext cx="3523129" cy="1836135"/>
          </a:xfrm>
          <a:prstGeom prst="rect">
            <a:avLst/>
          </a:prstGeom>
        </p:spPr>
      </p:pic>
      <p:pic>
        <p:nvPicPr>
          <p:cNvPr id="10" name="Immagine 9" descr="ATSB.jpg"/>
          <p:cNvPicPr>
            <a:picLocks noChangeAspect="1"/>
          </p:cNvPicPr>
          <p:nvPr/>
        </p:nvPicPr>
        <p:blipFill>
          <a:blip r:embed="rId4" cstate="print"/>
          <a:stretch>
            <a:fillRect/>
          </a:stretch>
        </p:blipFill>
        <p:spPr>
          <a:xfrm>
            <a:off x="3409405" y="4888198"/>
            <a:ext cx="3135085" cy="1854925"/>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24</a:t>
            </a:r>
            <a:endParaRPr lang="en-US" dirty="0">
              <a:solidFill>
                <a:srgbClr val="FFFFFF"/>
              </a:solidFill>
            </a:endParaRPr>
          </a:p>
        </p:txBody>
      </p:sp>
      <p:sp>
        <p:nvSpPr>
          <p:cNvPr id="1025" name="Rectangle 1"/>
          <p:cNvSpPr>
            <a:spLocks noChangeArrowheads="1"/>
          </p:cNvSpPr>
          <p:nvPr/>
        </p:nvSpPr>
        <p:spPr bwMode="auto">
          <a:xfrm>
            <a:off x="0" y="0"/>
            <a:ext cx="997771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800" b="1" dirty="0" smtClean="0"/>
              <a:t>CONCLUSIONI</a:t>
            </a:r>
          </a:p>
          <a:p>
            <a:pPr algn="just"/>
            <a:endParaRPr lang="it-IT" sz="2000" dirty="0" smtClean="0"/>
          </a:p>
          <a:p>
            <a:pPr algn="just"/>
            <a:r>
              <a:rPr lang="it-IT" sz="2400" dirty="0" smtClean="0"/>
              <a:t>In conclusione STASA alla luce della nuova Regolamentazione EASA contenuta del </a:t>
            </a:r>
            <a:r>
              <a:rPr lang="it-IT" sz="2400" dirty="0" err="1" smtClean="0"/>
              <a:t>Re.EU</a:t>
            </a:r>
            <a:r>
              <a:rPr lang="it-IT" sz="2400" dirty="0" smtClean="0"/>
              <a:t> 1139/2018 ritiene necessario: </a:t>
            </a:r>
          </a:p>
          <a:p>
            <a:pPr algn="just"/>
            <a:r>
              <a:rPr lang="it-IT" sz="2400" dirty="0" smtClean="0"/>
              <a:t> </a:t>
            </a:r>
          </a:p>
          <a:p>
            <a:pPr lvl="0" algn="just">
              <a:buFont typeface="Arial" pitchFamily="34" charset="0"/>
              <a:buChar char="•"/>
            </a:pPr>
            <a:r>
              <a:rPr lang="it-IT" sz="2400" b="1" dirty="0" smtClean="0">
                <a:solidFill>
                  <a:srgbClr val="C00000"/>
                </a:solidFill>
              </a:rPr>
              <a:t>Armonizzare la sicurezza del volo civile per tutte le categorie di aeromobili</a:t>
            </a:r>
            <a:r>
              <a:rPr lang="it-IT" sz="2400" dirty="0" smtClean="0">
                <a:solidFill>
                  <a:srgbClr val="C00000"/>
                </a:solidFill>
              </a:rPr>
              <a:t>, </a:t>
            </a:r>
            <a:r>
              <a:rPr lang="it-IT" sz="2400" b="1" dirty="0" smtClean="0">
                <a:solidFill>
                  <a:srgbClr val="C00000"/>
                </a:solidFill>
              </a:rPr>
              <a:t>con l’inclusione di droni e apparecchi per il volo da diporto o sportivo</a:t>
            </a:r>
            <a:r>
              <a:rPr lang="it-IT" sz="2400" dirty="0" smtClean="0"/>
              <a:t>, attraverso disposizioni che tengano in conto il rischio specifico delle operazioni sia per il traffico che per le persone/cose a terra al fine di ottenere per tutti i frequentatori del cielo norme semplici e proporzionate.</a:t>
            </a:r>
          </a:p>
          <a:p>
            <a:pPr lvl="0" algn="just">
              <a:buFont typeface="Arial" pitchFamily="34" charset="0"/>
              <a:buChar char="•"/>
            </a:pPr>
            <a:endParaRPr lang="it-IT" sz="2400" dirty="0" smtClean="0"/>
          </a:p>
          <a:p>
            <a:pPr lvl="0" algn="just">
              <a:buFont typeface="Arial" pitchFamily="34" charset="0"/>
              <a:buChar char="•"/>
            </a:pPr>
            <a:r>
              <a:rPr lang="it-IT" sz="2400" b="1" dirty="0" smtClean="0">
                <a:solidFill>
                  <a:srgbClr val="C00000"/>
                </a:solidFill>
              </a:rPr>
              <a:t>Introdurre efficaci misure di controllo di atti illeciti causabili dai droni attraverso interventi regolamentari da sollecitare a livello europeo.</a:t>
            </a:r>
          </a:p>
          <a:p>
            <a:pPr algn="just"/>
            <a:r>
              <a:rPr lang="it-IT" sz="2400" dirty="0" smtClean="0"/>
              <a:t> </a:t>
            </a:r>
            <a:endParaRPr lang="it-IT" sz="2400" dirty="0"/>
          </a:p>
        </p:txBody>
      </p:sp>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02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anim calcmode="lin" valueType="num">
                                      <p:cBhvr additive="base">
                                        <p:cTn id="11" dur="10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 calcmode="lin" valueType="num">
                                      <p:cBhvr additive="base">
                                        <p:cTn id="17" dur="10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5">
                                            <p:txEl>
                                              <p:pRg st="6" end="6"/>
                                            </p:txEl>
                                          </p:spTgt>
                                        </p:tgtEl>
                                        <p:attrNameLst>
                                          <p:attrName>style.visibility</p:attrName>
                                        </p:attrNameLst>
                                      </p:cBhvr>
                                      <p:to>
                                        <p:strVal val="visible"/>
                                      </p:to>
                                    </p:set>
                                    <p:anim calcmode="lin" valueType="num">
                                      <p:cBhvr additive="base">
                                        <p:cTn id="23" dur="1000" fill="hold"/>
                                        <p:tgtEl>
                                          <p:spTgt spid="1025">
                                            <p:txEl>
                                              <p:pRg st="6" end="6"/>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02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smtClean="0">
                <a:solidFill>
                  <a:srgbClr val="FFFFFF"/>
                </a:solidFill>
              </a:rPr>
              <a:t>24</a:t>
            </a:r>
            <a:endParaRPr lang="en-US" dirty="0">
              <a:solidFill>
                <a:srgbClr val="FFFFFF"/>
              </a:solidFill>
            </a:endParaRPr>
          </a:p>
        </p:txBody>
      </p:sp>
      <p:sp>
        <p:nvSpPr>
          <p:cNvPr id="1025" name="Rectangle 1"/>
          <p:cNvSpPr>
            <a:spLocks noChangeArrowheads="1"/>
          </p:cNvSpPr>
          <p:nvPr/>
        </p:nvSpPr>
        <p:spPr bwMode="auto">
          <a:xfrm>
            <a:off x="0" y="0"/>
            <a:ext cx="997771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it-IT" sz="2000" dirty="0" smtClean="0"/>
          </a:p>
          <a:p>
            <a:pPr algn="just"/>
            <a:r>
              <a:rPr lang="it-IT" sz="2400" dirty="0" smtClean="0"/>
              <a:t> </a:t>
            </a:r>
            <a:endParaRPr lang="it-IT" sz="2400" dirty="0"/>
          </a:p>
        </p:txBody>
      </p:sp>
      <p:sp>
        <p:nvSpPr>
          <p:cNvPr id="7" name="Rettangolo 6"/>
          <p:cNvSpPr/>
          <p:nvPr/>
        </p:nvSpPr>
        <p:spPr>
          <a:xfrm>
            <a:off x="212035" y="511515"/>
            <a:ext cx="9912626" cy="7848302"/>
          </a:xfrm>
          <a:prstGeom prst="rect">
            <a:avLst/>
          </a:prstGeom>
        </p:spPr>
        <p:txBody>
          <a:bodyPr wrap="square">
            <a:spAutoFit/>
          </a:bodyPr>
          <a:lstStyle/>
          <a:p>
            <a:pPr lvl="0" algn="just">
              <a:buFont typeface="Arial" pitchFamily="34" charset="0"/>
              <a:buChar char="•"/>
            </a:pPr>
            <a:r>
              <a:rPr lang="it-IT" sz="2400" dirty="0" smtClean="0"/>
              <a:t>Ai fine di sicurezza e per una corretta assegnazione di responsabilità - così come contemplate attualmente dal CNA - </a:t>
            </a:r>
            <a:r>
              <a:rPr lang="it-IT" sz="2400" b="1" dirty="0" smtClean="0">
                <a:solidFill>
                  <a:srgbClr val="C00000"/>
                </a:solidFill>
              </a:rPr>
              <a:t>relativamente al controllo ed al tracciamento del volo dei </a:t>
            </a:r>
            <a:r>
              <a:rPr lang="it-IT" sz="2400" b="1" dirty="0" err="1" smtClean="0">
                <a:solidFill>
                  <a:srgbClr val="C00000"/>
                </a:solidFill>
              </a:rPr>
              <a:t>droni</a:t>
            </a:r>
            <a:r>
              <a:rPr lang="it-IT" sz="2400" b="1" dirty="0" smtClean="0">
                <a:solidFill>
                  <a:srgbClr val="C00000"/>
                </a:solidFill>
              </a:rPr>
              <a:t> </a:t>
            </a:r>
            <a:r>
              <a:rPr lang="it-IT" sz="2400" b="1" dirty="0" err="1" smtClean="0">
                <a:solidFill>
                  <a:srgbClr val="C00000"/>
                </a:solidFill>
              </a:rPr>
              <a:t>geolocalizzare</a:t>
            </a:r>
            <a:r>
              <a:rPr lang="it-IT" sz="2400" b="1" dirty="0" smtClean="0">
                <a:solidFill>
                  <a:srgbClr val="C00000"/>
                </a:solidFill>
              </a:rPr>
              <a:t> non solo il dispositivo e l’operatore ma pure l’associato apparato di radio-link che anche se previsto nelle nuove norme non è stato ancora implementato</a:t>
            </a:r>
            <a:r>
              <a:rPr lang="it-IT" sz="2400" dirty="0" smtClean="0">
                <a:solidFill>
                  <a:srgbClr val="C00000"/>
                </a:solidFill>
              </a:rPr>
              <a:t> </a:t>
            </a:r>
            <a:r>
              <a:rPr lang="it-IT" sz="2400" dirty="0" smtClean="0"/>
              <a:t>(radiocomando nelle mani del pilota a terra o dispositivo di gestione e controllo del volo autonomo). Questo consentirebbe l’immediata localizzazione del responsabile del volo illecito, scoraggiandone il verificarsi. Casi quali il blocco degli aeroporti londinesi sarebbero probabilmente stati evitati o repressi, o comunque certamente ridotti.</a:t>
            </a:r>
          </a:p>
          <a:p>
            <a:pPr lvl="0" algn="just">
              <a:buFont typeface="Arial" pitchFamily="34" charset="0"/>
              <a:buChar char="•"/>
            </a:pPr>
            <a:endParaRPr lang="it-IT" sz="2400" dirty="0" smtClean="0"/>
          </a:p>
          <a:p>
            <a:pPr lvl="0" algn="just">
              <a:buFont typeface="Arial" pitchFamily="34" charset="0"/>
              <a:buChar char="•"/>
            </a:pPr>
            <a:r>
              <a:rPr lang="it-IT" sz="2400" b="1" dirty="0" smtClean="0">
                <a:solidFill>
                  <a:srgbClr val="C00000"/>
                </a:solidFill>
              </a:rPr>
              <a:t>Unificare gli organismi che si occupano di inchieste di sicurezza nei trasporti </a:t>
            </a:r>
            <a:r>
              <a:rPr lang="it-IT" sz="2400" dirty="0" smtClean="0"/>
              <a:t>in un'unica Agenzia come già fatto nei Paesi maggiormente evoluti in questo campo.</a:t>
            </a:r>
          </a:p>
          <a:p>
            <a:pPr lvl="0" algn="just">
              <a:buFont typeface="Arial" pitchFamily="34" charset="0"/>
              <a:buChar char="•"/>
            </a:pPr>
            <a:endParaRPr lang="it-IT" sz="2400" dirty="0" smtClean="0"/>
          </a:p>
          <a:p>
            <a:pPr lvl="0" algn="just">
              <a:buFont typeface="Arial" pitchFamily="34" charset="0"/>
              <a:buChar char="•"/>
            </a:pPr>
            <a:r>
              <a:rPr lang="it-IT" sz="2400" b="1" dirty="0" smtClean="0">
                <a:solidFill>
                  <a:srgbClr val="C00000"/>
                </a:solidFill>
              </a:rPr>
              <a:t>Prevedere una revisione generale del codice della navigazione </a:t>
            </a:r>
          </a:p>
          <a:p>
            <a:pPr lvl="0" algn="just">
              <a:buFont typeface="Arial" pitchFamily="34" charset="0"/>
              <a:buChar char="•"/>
            </a:pPr>
            <a:endParaRPr lang="it-IT" sz="2000" b="1" dirty="0" smtClean="0">
              <a:solidFill>
                <a:srgbClr val="C00000"/>
              </a:solidFill>
            </a:endParaRPr>
          </a:p>
          <a:p>
            <a:pPr lvl="0" algn="just">
              <a:buFont typeface="Arial" pitchFamily="34" charset="0"/>
              <a:buChar char="•"/>
            </a:pPr>
            <a:endParaRPr lang="it-IT" sz="2000" b="1" dirty="0" smtClean="0">
              <a:solidFill>
                <a:srgbClr val="C00000"/>
              </a:solidFill>
            </a:endParaRPr>
          </a:p>
          <a:p>
            <a:pPr lvl="0" algn="just">
              <a:buFont typeface="Arial" pitchFamily="34" charset="0"/>
              <a:buChar char="•"/>
            </a:pPr>
            <a:endParaRPr lang="it-IT" sz="2000" b="1" dirty="0" smtClean="0">
              <a:solidFill>
                <a:srgbClr val="C00000"/>
              </a:solidFill>
            </a:endParaRPr>
          </a:p>
          <a:p>
            <a:pPr lvl="0" algn="just">
              <a:buFont typeface="Arial" pitchFamily="34" charset="0"/>
              <a:buChar char="•"/>
            </a:pPr>
            <a:endParaRPr lang="it-IT" sz="2000" b="1" dirty="0" smtClean="0">
              <a:solidFill>
                <a:srgbClr val="C00000"/>
              </a:solidFill>
            </a:endParaRPr>
          </a:p>
          <a:p>
            <a:pPr lvl="0" algn="just">
              <a:buFont typeface="Arial" pitchFamily="34" charset="0"/>
              <a:buChar char="•"/>
            </a:pPr>
            <a:endParaRPr lang="it-IT" sz="2000" b="1" dirty="0" smtClean="0">
              <a:solidFill>
                <a:srgbClr val="C00000"/>
              </a:solidFill>
            </a:endParaRPr>
          </a:p>
          <a:p>
            <a:pPr lvl="0" algn="just">
              <a:buFont typeface="Arial" pitchFamily="34" charset="0"/>
              <a:buChar char="•"/>
            </a:pPr>
            <a:endParaRPr lang="it-IT" sz="2000" dirty="0"/>
          </a:p>
        </p:txBody>
      </p:sp>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ctr">
              <a:buNone/>
            </a:pPr>
            <a:r>
              <a:rPr lang="it-IT" sz="4000" b="1" dirty="0" smtClean="0">
                <a:solidFill>
                  <a:srgbClr val="C00000"/>
                </a:solidFill>
                <a:latin typeface="Algerian" pitchFamily="82" charset="0"/>
              </a:rPr>
              <a:t>GRAZIE  PER  L’ ATTENZIONE</a:t>
            </a:r>
            <a:endParaRPr lang="it-IT" sz="4000" b="1" dirty="0">
              <a:solidFill>
                <a:srgbClr val="C0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258980"/>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a:solidFill>
                  <a:srgbClr val="FFFFFF"/>
                </a:solidFill>
              </a:rPr>
              <a:t>3</a:t>
            </a:r>
          </a:p>
        </p:txBody>
      </p:sp>
      <p:sp>
        <p:nvSpPr>
          <p:cNvPr id="1025" name="Rectangle 1"/>
          <p:cNvSpPr>
            <a:spLocks noChangeArrowheads="1"/>
          </p:cNvSpPr>
          <p:nvPr/>
        </p:nvSpPr>
        <p:spPr bwMode="auto">
          <a:xfrm>
            <a:off x="0" y="-1"/>
            <a:ext cx="1070385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Particolare attenzione abbiamo quindi riservato all’impiego in sicurezza dei droni, mezzo sempre più diffuso e frequente anche nelle condizioni più critiche, come ad esempio la vicinanza agli aeroporti.</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tal caso, ad esempio, è necessario valutare l’</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interagenza</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 gli atterraggi e i decolli degli aeromobili per non abbassare il livello di sicurezza, cercando, allo stesso tempo, di non limitare l’operatività degli aeroporti coinvolti.</a:t>
            </a:r>
            <a:r>
              <a:rPr lang="it-IT" sz="2000" dirty="0" smtClean="0"/>
              <a:t> </a:t>
            </a:r>
          </a:p>
        </p:txBody>
      </p:sp>
      <p:pic>
        <p:nvPicPr>
          <p:cNvPr id="7" name="Immagine 6" descr="UAS_NAS_image.jpg"/>
          <p:cNvPicPr>
            <a:picLocks noChangeAspect="1"/>
          </p:cNvPicPr>
          <p:nvPr/>
        </p:nvPicPr>
        <p:blipFill>
          <a:blip r:embed="rId2"/>
          <a:stretch>
            <a:fillRect/>
          </a:stretch>
        </p:blipFill>
        <p:spPr>
          <a:xfrm>
            <a:off x="1479176" y="2151529"/>
            <a:ext cx="7651377" cy="4289612"/>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a:solidFill>
                  <a:srgbClr val="FFFFFF"/>
                </a:solidFill>
              </a:rPr>
              <a:t>4</a:t>
            </a:r>
          </a:p>
        </p:txBody>
      </p:sp>
      <p:sp>
        <p:nvSpPr>
          <p:cNvPr id="1025" name="Rectangle 1"/>
          <p:cNvSpPr>
            <a:spLocks noChangeArrowheads="1"/>
          </p:cNvSpPr>
          <p:nvPr/>
        </p:nvSpPr>
        <p:spPr bwMode="auto">
          <a:xfrm>
            <a:off x="0" y="0"/>
            <a:ext cx="10703859"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it-IT" sz="2000" b="1" dirty="0" smtClean="0"/>
              <a:t>DISCIPLINA DEL DRONE NEL CODICE DELLA NAVIGAZIONE</a:t>
            </a:r>
          </a:p>
          <a:p>
            <a:pPr lvl="0" algn="just"/>
            <a:endParaRPr lang="it-IT" sz="2000" dirty="0" smtClean="0"/>
          </a:p>
          <a:p>
            <a:pPr lvl="0" algn="just"/>
            <a:r>
              <a:rPr lang="it-IT" sz="2000" dirty="0" smtClean="0"/>
              <a:t>Non è mio intendimento entrare nel merito del   </a:t>
            </a:r>
            <a:r>
              <a:rPr lang="it-IT" sz="2000" b="1" dirty="0" smtClean="0"/>
              <a:t>REGOLAMENTO </a:t>
            </a:r>
            <a:r>
              <a:rPr lang="it-IT" sz="2000" b="1" dirty="0" err="1" smtClean="0"/>
              <a:t>DI</a:t>
            </a:r>
            <a:r>
              <a:rPr lang="it-IT" sz="2000" b="1" dirty="0" smtClean="0"/>
              <a:t> ESECUZIONE (UE) 2019/947 in vigore dal 1° gennaio 2021 e del successivo Regolamento  ENAC  </a:t>
            </a:r>
            <a:r>
              <a:rPr lang="it-IT" sz="2000" dirty="0" smtClean="0"/>
              <a:t>che disciplina gli aspetti di competenza dello Stato Membro (31/12/2020)  argomento trattato da altri relatori, ma esprimere </a:t>
            </a:r>
            <a:r>
              <a:rPr lang="it-IT" sz="2000" b="1" dirty="0" smtClean="0">
                <a:solidFill>
                  <a:srgbClr val="C00000"/>
                </a:solidFill>
              </a:rPr>
              <a:t>alcune brevi riflessioni sulle problematiche che riguardano una corretta collocazione del </a:t>
            </a:r>
            <a:r>
              <a:rPr lang="it-IT" sz="2000" b="1" dirty="0" err="1" smtClean="0">
                <a:solidFill>
                  <a:srgbClr val="C00000"/>
                </a:solidFill>
              </a:rPr>
              <a:t>drone</a:t>
            </a:r>
            <a:r>
              <a:rPr lang="it-IT" sz="2000" b="1" dirty="0" smtClean="0">
                <a:solidFill>
                  <a:srgbClr val="C00000"/>
                </a:solidFill>
              </a:rPr>
              <a:t> nel nostro ordinamento giuridico e, segnatamente, nel Codice della Navigazione Parte Aerea nonché sulle inchieste tecniche sugli incidenti e sugli inconvenienti aeronautici  riguardanti i droni.</a:t>
            </a: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b="1" dirty="0" smtClean="0">
              <a:solidFill>
                <a:srgbClr val="C00000"/>
              </a:solidFill>
            </a:endParaRPr>
          </a:p>
          <a:p>
            <a:pPr lvl="0" algn="just"/>
            <a:endParaRPr lang="it-IT" sz="2000" dirty="0" smtClean="0"/>
          </a:p>
        </p:txBody>
      </p:sp>
      <p:pic>
        <p:nvPicPr>
          <p:cNvPr id="8" name="Immagine 7" descr="images.jpg"/>
          <p:cNvPicPr>
            <a:picLocks noChangeAspect="1"/>
          </p:cNvPicPr>
          <p:nvPr/>
        </p:nvPicPr>
        <p:blipFill>
          <a:blip r:embed="rId2"/>
          <a:stretch>
            <a:fillRect/>
          </a:stretch>
        </p:blipFill>
        <p:spPr>
          <a:xfrm>
            <a:off x="1725363" y="3136621"/>
            <a:ext cx="7025219" cy="2954895"/>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anim calcmode="lin" valueType="num">
                                      <p:cBhvr additive="base">
                                        <p:cTn id="11"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a:solidFill>
                  <a:srgbClr val="FFFFFF"/>
                </a:solidFill>
              </a:rPr>
              <a:t>5</a:t>
            </a:r>
          </a:p>
        </p:txBody>
      </p:sp>
      <p:sp>
        <p:nvSpPr>
          <p:cNvPr id="1025" name="Rectangle 1"/>
          <p:cNvSpPr>
            <a:spLocks noChangeArrowheads="1"/>
          </p:cNvSpPr>
          <p:nvPr/>
        </p:nvSpPr>
        <p:spPr bwMode="auto">
          <a:xfrm>
            <a:off x="0" y="-1"/>
            <a:ext cx="10703859"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000" b="1" dirty="0" smtClean="0">
                <a:solidFill>
                  <a:srgbClr val="C00000"/>
                </a:solidFill>
              </a:rPr>
              <a:t>L’art. 743 </a:t>
            </a:r>
            <a:r>
              <a:rPr lang="it-IT" sz="2000" b="1" dirty="0" err="1" smtClean="0">
                <a:solidFill>
                  <a:srgbClr val="C00000"/>
                </a:solidFill>
              </a:rPr>
              <a:t>CdN</a:t>
            </a:r>
            <a:r>
              <a:rPr lang="it-IT" sz="2000" b="1" dirty="0" smtClean="0">
                <a:solidFill>
                  <a:srgbClr val="C00000"/>
                </a:solidFill>
              </a:rPr>
              <a:t>, nella sua versione novellata (d.lgs. 9 maggio 2005 n. 96), ricomprende nella dizione di aeromobili anche i mezzi aerei a pilotaggio remoto</a:t>
            </a:r>
            <a:r>
              <a:rPr lang="it-IT" sz="2000" dirty="0" smtClean="0"/>
              <a:t>.</a:t>
            </a:r>
          </a:p>
          <a:p>
            <a:endParaRPr lang="it-IT" sz="2000" dirty="0" smtClean="0"/>
          </a:p>
          <a:p>
            <a:pPr algn="just"/>
            <a:r>
              <a:rPr lang="it-IT" sz="2000" dirty="0" smtClean="0"/>
              <a:t> Detta norma così dispone:</a:t>
            </a:r>
          </a:p>
          <a:p>
            <a:pPr algn="just"/>
            <a:r>
              <a:rPr lang="it-IT" sz="2000" dirty="0" smtClean="0"/>
              <a:t> “</a:t>
            </a:r>
            <a:r>
              <a:rPr lang="it-IT" sz="2000" b="1" i="1" dirty="0" smtClean="0">
                <a:solidFill>
                  <a:srgbClr val="C00000"/>
                </a:solidFill>
              </a:rPr>
              <a:t>Per aeromobile si intende ogni macchina destinata al trasporto per aria di persone o cose. </a:t>
            </a:r>
            <a:r>
              <a:rPr lang="it-IT" sz="2000" b="1" i="1" u="sng" dirty="0" smtClean="0">
                <a:solidFill>
                  <a:srgbClr val="C00000"/>
                </a:solidFill>
              </a:rPr>
              <a:t>Sono altresì considerati aeromobili i mezzi aerei a pilotaggio remoto, definiti come tali dalle leggi speciali, dai regolamenti dell’ENAC </a:t>
            </a:r>
            <a:r>
              <a:rPr lang="it-IT" sz="2000" i="1" dirty="0" smtClean="0"/>
              <a:t>e, per quelli militari, dai decreti del Ministero della difesa. Le distinzioni degli aeromobili, secondo le loro caratteristiche tecniche e secondo il loro impiego, sono stabilite dall'ENAC con propri regolamenti e, comunque, dalla normativa speciale in materia.</a:t>
            </a:r>
          </a:p>
          <a:p>
            <a:pPr algn="just"/>
            <a:endParaRPr lang="it-IT" sz="2000" i="1" dirty="0" smtClean="0"/>
          </a:p>
          <a:p>
            <a:pPr algn="just"/>
            <a:r>
              <a:rPr lang="it-IT" sz="2000" i="1" dirty="0" smtClean="0"/>
              <a:t> </a:t>
            </a:r>
          </a:p>
          <a:p>
            <a:pPr algn="just"/>
            <a:endParaRPr lang="it-IT" sz="2000" b="1" i="1" dirty="0" smtClean="0">
              <a:solidFill>
                <a:srgbClr val="C00000"/>
              </a:solidFill>
            </a:endParaRPr>
          </a:p>
          <a:p>
            <a:pPr algn="just"/>
            <a:endParaRPr lang="it-IT" sz="2000" b="1" i="1" dirty="0" smtClean="0">
              <a:solidFill>
                <a:srgbClr val="C00000"/>
              </a:solidFill>
            </a:endParaRPr>
          </a:p>
          <a:p>
            <a:pPr algn="just"/>
            <a:endParaRPr lang="it-IT" sz="2000" b="1" i="1" dirty="0" smtClean="0">
              <a:solidFill>
                <a:srgbClr val="C00000"/>
              </a:solidFill>
            </a:endParaRPr>
          </a:p>
          <a:p>
            <a:pPr algn="just"/>
            <a:r>
              <a:rPr lang="it-IT" sz="2000" b="1" i="1" dirty="0" smtClean="0">
                <a:solidFill>
                  <a:srgbClr val="C00000"/>
                </a:solidFill>
              </a:rPr>
              <a:t>Agli apparecchi costruiti per il volo da diporto o sportivo, compresi nei limiti indicati nell’allegato annesso alla legge 25 marzo 1985, n. 106, non si applicano le disposizioni del libro primo della parte seconda del presente codice”.</a:t>
            </a:r>
          </a:p>
          <a:p>
            <a:pPr algn="just"/>
            <a:endParaRPr lang="it-IT" sz="2000" b="1" i="1" dirty="0" smtClean="0">
              <a:solidFill>
                <a:srgbClr val="C00000"/>
              </a:solidFill>
            </a:endParaRPr>
          </a:p>
          <a:p>
            <a:pPr algn="just"/>
            <a:endParaRPr lang="it-IT" sz="2000" b="1" i="1" dirty="0" smtClean="0">
              <a:solidFill>
                <a:srgbClr val="C00000"/>
              </a:solidFill>
            </a:endParaRPr>
          </a:p>
          <a:p>
            <a:pPr algn="just"/>
            <a:endParaRPr lang="it-IT" sz="2000" b="1" i="1" dirty="0" smtClean="0">
              <a:solidFill>
                <a:srgbClr val="C00000"/>
              </a:solidFill>
            </a:endParaRPr>
          </a:p>
          <a:p>
            <a:pPr algn="just"/>
            <a:endParaRPr lang="it-IT" sz="2000" b="1" i="1" dirty="0" smtClean="0">
              <a:solidFill>
                <a:srgbClr val="C00000"/>
              </a:solidFill>
            </a:endParaRPr>
          </a:p>
          <a:p>
            <a:pPr algn="just"/>
            <a:endParaRPr lang="it-IT" sz="2000" dirty="0" smtClean="0"/>
          </a:p>
        </p:txBody>
      </p:sp>
      <p:pic>
        <p:nvPicPr>
          <p:cNvPr id="7" name="Immagine 6" descr="Aereo 1.jpg"/>
          <p:cNvPicPr>
            <a:picLocks noChangeAspect="1"/>
          </p:cNvPicPr>
          <p:nvPr/>
        </p:nvPicPr>
        <p:blipFill>
          <a:blip r:embed="rId2"/>
          <a:stretch>
            <a:fillRect/>
          </a:stretch>
        </p:blipFill>
        <p:spPr>
          <a:xfrm>
            <a:off x="1186996" y="5412079"/>
            <a:ext cx="3686175" cy="1238250"/>
          </a:xfrm>
          <a:prstGeom prst="rect">
            <a:avLst/>
          </a:prstGeom>
        </p:spPr>
      </p:pic>
      <p:pic>
        <p:nvPicPr>
          <p:cNvPr id="8" name="Immagine 7" descr="Aereo 2.jpg"/>
          <p:cNvPicPr>
            <a:picLocks noChangeAspect="1"/>
          </p:cNvPicPr>
          <p:nvPr/>
        </p:nvPicPr>
        <p:blipFill>
          <a:blip r:embed="rId3"/>
          <a:stretch>
            <a:fillRect/>
          </a:stretch>
        </p:blipFill>
        <p:spPr>
          <a:xfrm>
            <a:off x="5938551" y="5293161"/>
            <a:ext cx="3219450" cy="1419225"/>
          </a:xfrm>
          <a:prstGeom prst="rect">
            <a:avLst/>
          </a:prstGeom>
        </p:spPr>
      </p:pic>
      <p:pic>
        <p:nvPicPr>
          <p:cNvPr id="10" name="Immagine 9" descr="drone 1.jpg"/>
          <p:cNvPicPr>
            <a:picLocks noChangeAspect="1"/>
          </p:cNvPicPr>
          <p:nvPr/>
        </p:nvPicPr>
        <p:blipFill>
          <a:blip r:embed="rId4" cstate="print"/>
          <a:stretch>
            <a:fillRect/>
          </a:stretch>
        </p:blipFill>
        <p:spPr>
          <a:xfrm>
            <a:off x="1445299" y="2795448"/>
            <a:ext cx="3100513" cy="1476086"/>
          </a:xfrm>
          <a:prstGeom prst="rect">
            <a:avLst/>
          </a:prstGeom>
        </p:spPr>
      </p:pic>
      <p:pic>
        <p:nvPicPr>
          <p:cNvPr id="11" name="Immagine 10" descr="drone 2.jpg"/>
          <p:cNvPicPr>
            <a:picLocks noChangeAspect="1"/>
          </p:cNvPicPr>
          <p:nvPr/>
        </p:nvPicPr>
        <p:blipFill>
          <a:blip r:embed="rId5"/>
          <a:stretch>
            <a:fillRect/>
          </a:stretch>
        </p:blipFill>
        <p:spPr>
          <a:xfrm>
            <a:off x="6008927" y="2939142"/>
            <a:ext cx="2855731" cy="1366157"/>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sz="1100" dirty="0" err="1" smtClean="0">
                <a:solidFill>
                  <a:srgbClr val="993300"/>
                </a:solidFill>
              </a:rPr>
              <a:t>Uso</a:t>
            </a:r>
            <a:r>
              <a:rPr lang="en-US" sz="1100" dirty="0" smtClean="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a:solidFill>
                  <a:srgbClr val="FFFFFF"/>
                </a:solidFill>
              </a:rPr>
              <a:t>6</a:t>
            </a:r>
          </a:p>
        </p:txBody>
      </p:sp>
      <p:sp>
        <p:nvSpPr>
          <p:cNvPr id="1025" name="Rectangle 1"/>
          <p:cNvSpPr>
            <a:spLocks noChangeArrowheads="1"/>
          </p:cNvSpPr>
          <p:nvPr/>
        </p:nvSpPr>
        <p:spPr bwMode="auto">
          <a:xfrm>
            <a:off x="0" y="0"/>
            <a:ext cx="10703859" cy="7386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it-IT" sz="2000" dirty="0" smtClean="0"/>
          </a:p>
          <a:p>
            <a:pPr algn="just"/>
            <a:endParaRPr lang="it-IT" sz="2000" dirty="0" smtClean="0"/>
          </a:p>
          <a:p>
            <a:pPr algn="just"/>
            <a:r>
              <a:rPr lang="it-IT" sz="2200" dirty="0" smtClean="0"/>
              <a:t>Per effetto dell’ultimo comma </a:t>
            </a:r>
            <a:r>
              <a:rPr lang="it-IT" sz="2200" b="1" dirty="0" smtClean="0">
                <a:solidFill>
                  <a:srgbClr val="C00000"/>
                </a:solidFill>
              </a:rPr>
              <a:t>dell’art. 743 </a:t>
            </a:r>
            <a:r>
              <a:rPr lang="it-IT" sz="2200" b="1" dirty="0" err="1" smtClean="0">
                <a:solidFill>
                  <a:srgbClr val="C00000"/>
                </a:solidFill>
              </a:rPr>
              <a:t>CdN</a:t>
            </a:r>
            <a:r>
              <a:rPr lang="it-IT" sz="2200" b="1" dirty="0" smtClean="0">
                <a:solidFill>
                  <a:srgbClr val="C00000"/>
                </a:solidFill>
              </a:rPr>
              <a:t>, che esclude l’applicazione del Codice ai VDS, l’</a:t>
            </a:r>
            <a:r>
              <a:rPr lang="it-IT" sz="2200" b="1" dirty="0" err="1" smtClean="0">
                <a:solidFill>
                  <a:srgbClr val="C00000"/>
                </a:solidFill>
              </a:rPr>
              <a:t>AeCI</a:t>
            </a:r>
            <a:r>
              <a:rPr lang="it-IT" sz="2200" b="1" dirty="0" smtClean="0">
                <a:solidFill>
                  <a:srgbClr val="C00000"/>
                </a:solidFill>
              </a:rPr>
              <a:t> (art. 5 dello Statuto approvato con DPR 53/ 2013) detiene i registri degli apparecchi </a:t>
            </a:r>
            <a:r>
              <a:rPr lang="it-IT" sz="2200" b="1" u="sng" dirty="0" smtClean="0">
                <a:solidFill>
                  <a:srgbClr val="C00000"/>
                </a:solidFill>
              </a:rPr>
              <a:t>VDS base </a:t>
            </a:r>
            <a:r>
              <a:rPr lang="it-IT" sz="2200" b="1" dirty="0" smtClean="0">
                <a:solidFill>
                  <a:srgbClr val="C00000"/>
                </a:solidFill>
              </a:rPr>
              <a:t>previsti dalla legge 25 marzo 1985, n.106 (sprovvisti di radio e trasponder), nonché quegli dei </a:t>
            </a:r>
            <a:r>
              <a:rPr lang="it-IT" sz="2200" b="1" u="sng" dirty="0" smtClean="0">
                <a:solidFill>
                  <a:srgbClr val="C00000"/>
                </a:solidFill>
              </a:rPr>
              <a:t>VDS “avanzati” </a:t>
            </a:r>
            <a:r>
              <a:rPr lang="it-IT" sz="2200" b="1" dirty="0" smtClean="0">
                <a:solidFill>
                  <a:srgbClr val="C00000"/>
                </a:solidFill>
              </a:rPr>
              <a:t>disciplinati dal DPR 133 (provvisti di radio e trasponder). </a:t>
            </a:r>
            <a:r>
              <a:rPr lang="it-IT" sz="2200" dirty="0" smtClean="0"/>
              <a:t> </a:t>
            </a:r>
          </a:p>
          <a:p>
            <a:pPr algn="just"/>
            <a:r>
              <a:rPr lang="it-IT" sz="2200" b="1" u="sng" dirty="0" smtClean="0">
                <a:solidFill>
                  <a:srgbClr val="C00000"/>
                </a:solidFill>
              </a:rPr>
              <a:t>A tutti gli altri mezzi aerei, droni inclusi, si applica invece il </a:t>
            </a:r>
            <a:r>
              <a:rPr lang="it-IT" sz="2200" b="1" u="sng" dirty="0" err="1" smtClean="0">
                <a:solidFill>
                  <a:srgbClr val="C00000"/>
                </a:solidFill>
              </a:rPr>
              <a:t>CdN</a:t>
            </a:r>
            <a:r>
              <a:rPr lang="it-IT" sz="2200" b="1" u="sng" dirty="0" smtClean="0">
                <a:solidFill>
                  <a:srgbClr val="C00000"/>
                </a:solidFill>
              </a:rPr>
              <a:t>, che prevede specifiche attribuzioni all’ENAC.  </a:t>
            </a: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a:p>
            <a:pPr algn="just"/>
            <a:endParaRPr lang="it-IT" sz="2000" b="1" u="sng" dirty="0" smtClean="0">
              <a:solidFill>
                <a:srgbClr val="C00000"/>
              </a:solidFill>
            </a:endParaRPr>
          </a:p>
        </p:txBody>
      </p:sp>
      <p:pic>
        <p:nvPicPr>
          <p:cNvPr id="7" name="Immagine 6" descr="vds basico e avanzato.png"/>
          <p:cNvPicPr>
            <a:picLocks noChangeAspect="1"/>
          </p:cNvPicPr>
          <p:nvPr/>
        </p:nvPicPr>
        <p:blipFill>
          <a:blip r:embed="rId2"/>
          <a:stretch>
            <a:fillRect/>
          </a:stretch>
        </p:blipFill>
        <p:spPr>
          <a:xfrm>
            <a:off x="2107664" y="3348313"/>
            <a:ext cx="6553025" cy="2824188"/>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sz="1100" dirty="0" err="1" smtClean="0">
                <a:solidFill>
                  <a:srgbClr val="993300"/>
                </a:solidFill>
              </a:rPr>
              <a:t>Uso</a:t>
            </a:r>
            <a:r>
              <a:rPr lang="en-US" sz="1100" dirty="0" smtClean="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a:solidFill>
                  <a:srgbClr val="FFFFFF"/>
                </a:solidFill>
              </a:rPr>
              <a:t>7</a:t>
            </a:r>
          </a:p>
        </p:txBody>
      </p:sp>
      <p:sp>
        <p:nvSpPr>
          <p:cNvPr id="1025" name="Rectangle 1"/>
          <p:cNvSpPr>
            <a:spLocks noChangeArrowheads="1"/>
          </p:cNvSpPr>
          <p:nvPr/>
        </p:nvSpPr>
        <p:spPr bwMode="auto">
          <a:xfrm>
            <a:off x="0" y="0"/>
            <a:ext cx="10703859"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2000" dirty="0" smtClean="0"/>
              <a:t>La situazione nazionale è quasi un </a:t>
            </a:r>
            <a:r>
              <a:rPr lang="it-IT" sz="2000" b="1" i="1" dirty="0" smtClean="0">
                <a:solidFill>
                  <a:srgbClr val="C00000"/>
                </a:solidFill>
              </a:rPr>
              <a:t>unicum</a:t>
            </a:r>
            <a:r>
              <a:rPr lang="it-IT" sz="2000" b="1" dirty="0" smtClean="0">
                <a:solidFill>
                  <a:srgbClr val="C00000"/>
                </a:solidFill>
              </a:rPr>
              <a:t> in ambito europeo </a:t>
            </a:r>
            <a:r>
              <a:rPr lang="it-IT" sz="2000" dirty="0" smtClean="0"/>
              <a:t>ed è chiaramente insensata, vedendo attribuite all’autorità nazionale di regolazione tecnica </a:t>
            </a:r>
            <a:r>
              <a:rPr lang="it-IT" sz="2000" b="1" dirty="0" smtClean="0"/>
              <a:t>(</a:t>
            </a:r>
            <a:r>
              <a:rPr lang="it-IT" sz="2000" b="1" dirty="0" smtClean="0">
                <a:solidFill>
                  <a:srgbClr val="C00000"/>
                </a:solidFill>
              </a:rPr>
              <a:t>ENAC) competenze e responsabilità per il volo di droni di pochi kg e non invece anche quelle per il volo di mezzi aerei, veri e propri, </a:t>
            </a:r>
            <a:r>
              <a:rPr lang="it-IT" sz="2000" dirty="0" smtClean="0"/>
              <a:t>di alcune centinaia di kg, equipaggiati e preposti al trasporto di persone, esattamente come un qualsiasi aeromobile di aviazione generale.  </a:t>
            </a:r>
          </a:p>
          <a:p>
            <a:pPr algn="just"/>
            <a:endParaRPr lang="it-IT" sz="2000" dirty="0" smtClean="0"/>
          </a:p>
          <a:p>
            <a:pPr algn="just"/>
            <a:r>
              <a:rPr lang="it-IT" sz="2000" dirty="0" smtClean="0"/>
              <a:t>Tale illogica situazione, poggia su una vera e propria </a:t>
            </a:r>
            <a:r>
              <a:rPr lang="it-IT" sz="2000" b="1" dirty="0" smtClean="0">
                <a:solidFill>
                  <a:srgbClr val="C00000"/>
                </a:solidFill>
              </a:rPr>
              <a:t>alchimia lessicale</a:t>
            </a:r>
            <a:r>
              <a:rPr lang="it-IT" sz="2000" dirty="0" smtClean="0"/>
              <a:t>, che ha portato a </a:t>
            </a:r>
            <a:r>
              <a:rPr lang="it-IT" sz="2000" b="1" dirty="0" smtClean="0">
                <a:solidFill>
                  <a:srgbClr val="C00000"/>
                </a:solidFill>
              </a:rPr>
              <a:t>definire indistintamente tutti i VDS come “apparecchi” e non come “aeromobili”</a:t>
            </a:r>
            <a:r>
              <a:rPr lang="it-IT" sz="2000" dirty="0" smtClean="0">
                <a:solidFill>
                  <a:srgbClr val="C00000"/>
                </a:solidFill>
              </a:rPr>
              <a:t>; </a:t>
            </a:r>
            <a:r>
              <a:rPr lang="it-IT" sz="2000" dirty="0" smtClean="0"/>
              <a:t>termine apparecchio, che è superfluo evidenziare, non trova riscontro nella regolamentazione europea.</a:t>
            </a:r>
          </a:p>
          <a:p>
            <a:pPr algn="just"/>
            <a:endParaRPr lang="it-IT" sz="2000" dirty="0" smtClean="0"/>
          </a:p>
          <a:p>
            <a:pPr algn="ctr"/>
            <a:r>
              <a:rPr lang="it-IT" sz="2000" b="1" dirty="0" smtClean="0"/>
              <a:t>NORME  COMUNI  PER  TUTTI  GLI AEROMOBILI</a:t>
            </a:r>
          </a:p>
          <a:p>
            <a:pPr algn="ctr"/>
            <a:endParaRPr lang="it-IT" sz="2000" b="1" dirty="0" smtClean="0"/>
          </a:p>
          <a:p>
            <a:pPr algn="just"/>
            <a:r>
              <a:rPr lang="it-IT" sz="2000" b="1" dirty="0" smtClean="0">
                <a:solidFill>
                  <a:srgbClr val="C00000"/>
                </a:solidFill>
              </a:rPr>
              <a:t>Oltre all’ICAO</a:t>
            </a:r>
            <a:r>
              <a:rPr lang="it-IT" sz="2000" dirty="0" smtClean="0"/>
              <a:t>, prima il Regolamento (UE) 2012/923 e più recentemente il nuovo regolamento </a:t>
            </a:r>
            <a:r>
              <a:rPr lang="it-IT" sz="2000" b="1" dirty="0" err="1" smtClean="0">
                <a:solidFill>
                  <a:srgbClr val="C00000"/>
                </a:solidFill>
              </a:rPr>
              <a:t>Regolamento</a:t>
            </a:r>
            <a:r>
              <a:rPr lang="it-IT" sz="2000" b="1" dirty="0" smtClean="0">
                <a:solidFill>
                  <a:srgbClr val="C00000"/>
                </a:solidFill>
              </a:rPr>
              <a:t> (UE) 2018/1139, recante norme comuni nel settore dell'aviazione civile, </a:t>
            </a:r>
            <a:r>
              <a:rPr lang="it-IT" sz="2000" b="1" u="sng" dirty="0" smtClean="0">
                <a:solidFill>
                  <a:srgbClr val="C00000"/>
                </a:solidFill>
              </a:rPr>
              <a:t>stabiliscono norme che si applicano indistintamente a tutti gli aeromobili, intesi tutti come mezzi aerei, tranne quelli giocattolo</a:t>
            </a:r>
            <a:r>
              <a:rPr lang="it-IT" sz="2000" dirty="0" smtClean="0">
                <a:solidFill>
                  <a:srgbClr val="C00000"/>
                </a:solidFill>
              </a:rPr>
              <a:t>. </a:t>
            </a:r>
          </a:p>
          <a:p>
            <a:pPr algn="just"/>
            <a:endParaRPr lang="it-IT" sz="2000" dirty="0" smtClean="0">
              <a:solidFill>
                <a:srgbClr val="C00000"/>
              </a:solidFill>
            </a:endParaRPr>
          </a:p>
          <a:p>
            <a:pPr algn="just"/>
            <a:endParaRPr lang="it-IT" sz="2000" dirty="0" smtClean="0">
              <a:solidFill>
                <a:srgbClr val="C00000"/>
              </a:solidFill>
            </a:endParaRPr>
          </a:p>
          <a:p>
            <a:pPr algn="just"/>
            <a:endParaRPr lang="it-IT" sz="2000" dirty="0" smtClean="0">
              <a:solidFill>
                <a:srgbClr val="C00000"/>
              </a:solidFill>
            </a:endParaRPr>
          </a:p>
          <a:p>
            <a:pPr algn="just"/>
            <a:endParaRPr lang="it-IT" sz="2000" dirty="0" smtClean="0">
              <a:solidFill>
                <a:srgbClr val="C00000"/>
              </a:solidFill>
            </a:endParaRPr>
          </a:p>
          <a:p>
            <a:pPr algn="just"/>
            <a:endParaRPr lang="it-IT" sz="2000" dirty="0" smtClean="0">
              <a:solidFill>
                <a:srgbClr val="C00000"/>
              </a:solidFill>
            </a:endParaRPr>
          </a:p>
          <a:p>
            <a:pPr algn="just"/>
            <a:endParaRPr lang="it-IT" sz="2000" dirty="0" smtClean="0">
              <a:solidFill>
                <a:srgbClr val="C00000"/>
              </a:solidFill>
            </a:endParaRPr>
          </a:p>
          <a:p>
            <a:pPr algn="just"/>
            <a:endParaRPr lang="it-IT" sz="2000" b="1" dirty="0" smtClean="0">
              <a:solidFill>
                <a:srgbClr val="C00000"/>
              </a:solidFill>
            </a:endParaRPr>
          </a:p>
        </p:txBody>
      </p:sp>
      <p:pic>
        <p:nvPicPr>
          <p:cNvPr id="8" name="Immagine 7" descr="regolamenti.jpg"/>
          <p:cNvPicPr>
            <a:picLocks noChangeAspect="1"/>
          </p:cNvPicPr>
          <p:nvPr/>
        </p:nvPicPr>
        <p:blipFill>
          <a:blip r:embed="rId2"/>
          <a:stretch>
            <a:fillRect/>
          </a:stretch>
        </p:blipFill>
        <p:spPr>
          <a:xfrm>
            <a:off x="900954" y="5034195"/>
            <a:ext cx="3517806" cy="1781175"/>
          </a:xfrm>
          <a:prstGeom prst="rect">
            <a:avLst/>
          </a:prstGeom>
        </p:spPr>
      </p:pic>
      <p:pic>
        <p:nvPicPr>
          <p:cNvPr id="9" name="Immagine 8" descr="download.png"/>
          <p:cNvPicPr>
            <a:picLocks noChangeAspect="1"/>
          </p:cNvPicPr>
          <p:nvPr/>
        </p:nvPicPr>
        <p:blipFill>
          <a:blip r:embed="rId3"/>
          <a:stretch>
            <a:fillRect/>
          </a:stretch>
        </p:blipFill>
        <p:spPr>
          <a:xfrm>
            <a:off x="5551954" y="5185025"/>
            <a:ext cx="3562350" cy="1285875"/>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5">
                                            <p:txEl>
                                              <p:pRg st="4" end="4"/>
                                            </p:txEl>
                                          </p:spTgt>
                                        </p:tgtEl>
                                        <p:attrNameLst>
                                          <p:attrName>style.visibility</p:attrName>
                                        </p:attrNameLst>
                                      </p:cBhvr>
                                      <p:to>
                                        <p:strVal val="visible"/>
                                      </p:to>
                                    </p:set>
                                    <p:anim calcmode="lin" valueType="num">
                                      <p:cBhvr additive="base">
                                        <p:cTn id="19"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5">
                                            <p:txEl>
                                              <p:pRg st="6" end="6"/>
                                            </p:txEl>
                                          </p:spTgt>
                                        </p:tgtEl>
                                        <p:attrNameLst>
                                          <p:attrName>style.visibility</p:attrName>
                                        </p:attrNameLst>
                                      </p:cBhvr>
                                      <p:to>
                                        <p:strVal val="visible"/>
                                      </p:to>
                                    </p:set>
                                    <p:anim calcmode="lin" valueType="num">
                                      <p:cBhvr additive="base">
                                        <p:cTn id="25" dur="500" fill="hold"/>
                                        <p:tgtEl>
                                          <p:spTgt spid="102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dirty="0" smtClean="0">
                <a:solidFill>
                  <a:schemeClr val="bg1"/>
                </a:solidFill>
              </a:rPr>
              <a:t> </a:t>
            </a:r>
            <a:endParaRPr lang="en-US" dirty="0">
              <a:solidFill>
                <a:schemeClr val="bg1"/>
              </a:solidFill>
            </a:endParaRPr>
          </a:p>
          <a:p>
            <a:pPr>
              <a:lnSpc>
                <a:spcPct val="90000"/>
              </a:lnSpc>
              <a:spcAft>
                <a:spcPts val="600"/>
              </a:spcAft>
              <a:defRPr/>
            </a:pPr>
            <a:r>
              <a:rPr lang="en-US" sz="1100" dirty="0" err="1">
                <a:solidFill>
                  <a:srgbClr val="993300"/>
                </a:solidFill>
              </a:rPr>
              <a:t>Uso</a:t>
            </a:r>
            <a:r>
              <a:rPr lang="en-US" sz="1100" dirty="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a:solidFill>
                  <a:srgbClr val="FFFFFF"/>
                </a:solidFill>
              </a:rPr>
              <a:t>8</a:t>
            </a:r>
          </a:p>
        </p:txBody>
      </p:sp>
      <p:sp>
        <p:nvSpPr>
          <p:cNvPr id="1025" name="Rectangle 1"/>
          <p:cNvSpPr>
            <a:spLocks noChangeArrowheads="1"/>
          </p:cNvSpPr>
          <p:nvPr/>
        </p:nvSpPr>
        <p:spPr bwMode="auto">
          <a:xfrm>
            <a:off x="0" y="-1"/>
            <a:ext cx="10703859"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000" b="1" dirty="0" smtClean="0"/>
              <a:t>PROFILI </a:t>
            </a:r>
            <a:r>
              <a:rPr lang="it-IT" sz="2000" b="1" dirty="0" err="1" smtClean="0"/>
              <a:t>DI</a:t>
            </a:r>
            <a:r>
              <a:rPr lang="it-IT" sz="2000" b="1" dirty="0" smtClean="0"/>
              <a:t> RESPONSABILITA’ PENALE</a:t>
            </a:r>
          </a:p>
          <a:p>
            <a:endParaRPr lang="it-IT" sz="2000" b="1" dirty="0" smtClean="0">
              <a:solidFill>
                <a:srgbClr val="C00000"/>
              </a:solidFill>
            </a:endParaRPr>
          </a:p>
          <a:p>
            <a:r>
              <a:rPr lang="it-IT" sz="2000" b="1" dirty="0" smtClean="0">
                <a:solidFill>
                  <a:srgbClr val="C00000"/>
                </a:solidFill>
              </a:rPr>
              <a:t>Pertanto è di tutta evidenza  che il Codice della Navigazione disciplina l’uso dei droni ed estende a questo mezzo, sotto il profilo delle responsabilità nel suo impiego, le disposizioni penali e disciplinari nonché le contravvenzioni  previste nella parte terza del codice, nei titoli secondo e terzo.</a:t>
            </a:r>
          </a:p>
          <a:p>
            <a:r>
              <a:rPr lang="it-IT" sz="2000" b="1" dirty="0" smtClean="0">
                <a:solidFill>
                  <a:srgbClr val="C00000"/>
                </a:solidFill>
              </a:rPr>
              <a:t>Dal punto di vista penalistico, l’applicabilità del codice della navigazione a questo settore fa sì che i piloti e gli operatori degli APR possano essere considerati soggetti attivi dei reati previsti da detto codice (es. </a:t>
            </a:r>
            <a:r>
              <a:rPr lang="it-IT" sz="2000" b="1" dirty="0" smtClean="0">
                <a:solidFill>
                  <a:srgbClr val="C00000"/>
                </a:solidFill>
                <a:hlinkClick r:id="rId2" action="ppaction://hlinkfile"/>
              </a:rPr>
              <a:t>reati di pericolo </a:t>
            </a:r>
            <a:r>
              <a:rPr lang="it-IT" sz="2000" b="1" dirty="0" smtClean="0">
                <a:solidFill>
                  <a:srgbClr val="C00000"/>
                </a:solidFill>
              </a:rPr>
              <a:t>– disastro aereo etc.).</a:t>
            </a: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b="1" dirty="0" smtClean="0">
              <a:solidFill>
                <a:srgbClr val="C00000"/>
              </a:solidFill>
            </a:endParaRPr>
          </a:p>
          <a:p>
            <a:endParaRPr lang="it-IT" sz="2000" dirty="0" smtClean="0"/>
          </a:p>
          <a:p>
            <a:endParaRPr lang="it-IT" sz="2000" dirty="0"/>
          </a:p>
        </p:txBody>
      </p:sp>
      <p:pic>
        <p:nvPicPr>
          <p:cNvPr id="7" name="Immagine 6" descr="aereo caduto biella.jpg"/>
          <p:cNvPicPr>
            <a:picLocks noChangeAspect="1"/>
          </p:cNvPicPr>
          <p:nvPr/>
        </p:nvPicPr>
        <p:blipFill>
          <a:blip r:embed="rId3"/>
          <a:stretch>
            <a:fillRect/>
          </a:stretch>
        </p:blipFill>
        <p:spPr>
          <a:xfrm>
            <a:off x="245969" y="3052482"/>
            <a:ext cx="4231902" cy="2662518"/>
          </a:xfrm>
          <a:prstGeom prst="rect">
            <a:avLst/>
          </a:prstGeom>
        </p:spPr>
      </p:pic>
      <p:pic>
        <p:nvPicPr>
          <p:cNvPr id="8" name="Immagine 7" descr="codice-penale-riforma-Orlando.jpg"/>
          <p:cNvPicPr>
            <a:picLocks noChangeAspect="1"/>
          </p:cNvPicPr>
          <p:nvPr/>
        </p:nvPicPr>
        <p:blipFill>
          <a:blip r:embed="rId4"/>
          <a:stretch>
            <a:fillRect/>
          </a:stretch>
        </p:blipFill>
        <p:spPr>
          <a:xfrm>
            <a:off x="5651123" y="3106270"/>
            <a:ext cx="3802156" cy="2635624"/>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2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anim calcmode="lin" valueType="num">
                                      <p:cBhvr additive="base">
                                        <p:cTn id="11"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5">
                                            <p:txEl>
                                              <p:pRg st="3" end="3"/>
                                            </p:txEl>
                                          </p:spTgt>
                                        </p:tgtEl>
                                        <p:attrNameLst>
                                          <p:attrName>style.visibility</p:attrName>
                                        </p:attrNameLst>
                                      </p:cBhvr>
                                      <p:to>
                                        <p:strVal val="visible"/>
                                      </p:to>
                                    </p:set>
                                    <p:anim calcmode="lin" valueType="num">
                                      <p:cBhvr additive="base">
                                        <p:cTn id="17"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2">
            <a:extLst>
              <a:ext uri="{FF2B5EF4-FFF2-40B4-BE49-F238E27FC236}">
                <a16:creationId xmlns:a16="http://schemas.microsoft.com/office/drawing/2014/main" xmlns="" id="{0EC1E457-90A2-483F-A095-BB99E229ED9C}"/>
              </a:ext>
            </a:extLst>
          </p:cNvPr>
          <p:cNvSpPr txBox="1">
            <a:spLocks/>
          </p:cNvSpPr>
          <p:nvPr/>
        </p:nvSpPr>
        <p:spPr>
          <a:xfrm>
            <a:off x="10734804" y="137934"/>
            <a:ext cx="1457195" cy="197896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700" dirty="0">
              <a:solidFill>
                <a:schemeClr val="bg1"/>
              </a:solidFill>
            </a:endParaRPr>
          </a:p>
        </p:txBody>
      </p:sp>
      <p:sp>
        <p:nvSpPr>
          <p:cNvPr id="5" name="Segnaposto piè di pagina 2">
            <a:extLst>
              <a:ext uri="{FF2B5EF4-FFF2-40B4-BE49-F238E27FC236}">
                <a16:creationId xmlns:a16="http://schemas.microsoft.com/office/drawing/2014/main" xmlns="" id="{19653D4A-1131-4361-9736-6ABD54BBD287}"/>
              </a:ext>
            </a:extLst>
          </p:cNvPr>
          <p:cNvSpPr txBox="1">
            <a:spLocks/>
          </p:cNvSpPr>
          <p:nvPr/>
        </p:nvSpPr>
        <p:spPr>
          <a:xfrm>
            <a:off x="10734804" y="4474132"/>
            <a:ext cx="1420140" cy="197896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sz="1100" dirty="0" err="1" smtClean="0">
                <a:solidFill>
                  <a:srgbClr val="993300"/>
                </a:solidFill>
              </a:rPr>
              <a:t>Uso</a:t>
            </a:r>
            <a:r>
              <a:rPr lang="en-US" sz="1100" dirty="0" smtClean="0">
                <a:solidFill>
                  <a:srgbClr val="993300"/>
                </a:solidFill>
              </a:rPr>
              <a:t> </a:t>
            </a:r>
            <a:r>
              <a:rPr lang="en-US" sz="1100" dirty="0" err="1">
                <a:solidFill>
                  <a:srgbClr val="993300"/>
                </a:solidFill>
              </a:rPr>
              <a:t>personale</a:t>
            </a:r>
            <a:r>
              <a:rPr lang="en-US" sz="1100" dirty="0">
                <a:solidFill>
                  <a:srgbClr val="993300"/>
                </a:solidFill>
              </a:rPr>
              <a:t> con </a:t>
            </a:r>
            <a:r>
              <a:rPr lang="en-US" sz="1100" dirty="0" err="1">
                <a:solidFill>
                  <a:srgbClr val="993300"/>
                </a:solidFill>
              </a:rPr>
              <a:t>riproduzione</a:t>
            </a:r>
            <a:r>
              <a:rPr lang="en-US" sz="1100" dirty="0">
                <a:solidFill>
                  <a:srgbClr val="993300"/>
                </a:solidFill>
              </a:rPr>
              <a:t> </a:t>
            </a:r>
            <a:r>
              <a:rPr lang="en-US" sz="1100" dirty="0" err="1">
                <a:solidFill>
                  <a:srgbClr val="993300"/>
                </a:solidFill>
              </a:rPr>
              <a:t>vietata</a:t>
            </a:r>
            <a:r>
              <a:rPr lang="en-US" sz="1100" dirty="0">
                <a:solidFill>
                  <a:srgbClr val="993300"/>
                </a:solidFill>
              </a:rPr>
              <a:t> </a:t>
            </a:r>
          </a:p>
        </p:txBody>
      </p:sp>
      <p:sp>
        <p:nvSpPr>
          <p:cNvPr id="6" name="Segnaposto numero diapositiva 3">
            <a:extLst>
              <a:ext uri="{FF2B5EF4-FFF2-40B4-BE49-F238E27FC236}">
                <a16:creationId xmlns:a16="http://schemas.microsoft.com/office/drawing/2014/main" xmlns="" id="{52676F51-4484-4F41-B43F-062C9E484003}"/>
              </a:ext>
            </a:extLst>
          </p:cNvPr>
          <p:cNvSpPr>
            <a:spLocks noGrp="1"/>
          </p:cNvSpPr>
          <p:nvPr>
            <p:ph type="sldNum" sz="quarter" idx="12"/>
          </p:nvPr>
        </p:nvSpPr>
        <p:spPr>
          <a:xfrm>
            <a:off x="11198268" y="6186127"/>
            <a:ext cx="456158" cy="533940"/>
          </a:xfrm>
        </p:spPr>
        <p:txBody>
          <a:bodyPr vert="horz" lIns="91440" tIns="45720" rIns="91440" bIns="45720" rtlCol="0" anchor="ctr">
            <a:normAutofit/>
          </a:bodyPr>
          <a:lstStyle/>
          <a:p>
            <a:pPr>
              <a:spcAft>
                <a:spcPts val="600"/>
              </a:spcAft>
              <a:defRPr/>
            </a:pPr>
            <a:r>
              <a:rPr lang="en-US" dirty="0">
                <a:solidFill>
                  <a:srgbClr val="FFFFFF"/>
                </a:solidFill>
              </a:rPr>
              <a:t>9</a:t>
            </a:r>
          </a:p>
        </p:txBody>
      </p:sp>
      <p:sp>
        <p:nvSpPr>
          <p:cNvPr id="1025" name="Rectangle 1"/>
          <p:cNvSpPr>
            <a:spLocks noChangeArrowheads="1"/>
          </p:cNvSpPr>
          <p:nvPr/>
        </p:nvSpPr>
        <p:spPr bwMode="auto">
          <a:xfrm>
            <a:off x="0" y="-1"/>
            <a:ext cx="10703859" cy="82176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400" b="1" dirty="0" smtClean="0"/>
              <a:t>INFRAZIONI  DRONI</a:t>
            </a:r>
          </a:p>
          <a:p>
            <a:endParaRPr lang="it-IT" sz="2000" dirty="0" smtClean="0"/>
          </a:p>
          <a:p>
            <a:r>
              <a:rPr lang="it-IT" sz="2000" dirty="0" smtClean="0">
                <a:solidFill>
                  <a:srgbClr val="FF0000"/>
                </a:solidFill>
              </a:rPr>
              <a:t>E</a:t>
            </a:r>
            <a:r>
              <a:rPr lang="it-IT" sz="2000" b="1" dirty="0" smtClean="0">
                <a:solidFill>
                  <a:srgbClr val="FF0000"/>
                </a:solidFill>
              </a:rPr>
              <a:t>’ aspetto importante che  non va sottaciuto e che fa riflettere a fronte dell’aumento esponenziale di violazioni commesse da droni e relative segnalazioni di questi ultimi anni. </a:t>
            </a:r>
          </a:p>
          <a:p>
            <a:endParaRPr lang="it-IT" sz="2000" b="1" dirty="0" smtClean="0">
              <a:solidFill>
                <a:srgbClr val="C00000"/>
              </a:solidFill>
            </a:endParaRPr>
          </a:p>
          <a:p>
            <a:r>
              <a:rPr lang="it-IT" sz="2000" b="1" dirty="0" smtClean="0">
                <a:solidFill>
                  <a:srgbClr val="FF0000"/>
                </a:solidFill>
              </a:rPr>
              <a:t>Son </a:t>
            </a:r>
            <a:r>
              <a:rPr lang="it-IT" sz="2000" b="1" dirty="0" smtClean="0">
                <a:solidFill>
                  <a:srgbClr val="FF0000"/>
                </a:solidFill>
              </a:rPr>
              <a:t>state ben 63 le  segnalazioni registrate dall'ANSV nel 2019 </a:t>
            </a:r>
            <a:r>
              <a:rPr lang="it-IT" sz="2000" dirty="0" smtClean="0"/>
              <a:t>anche se va precisato, per quanto riferito dall’Agenzia, che la terminologia utilizzata dagli equipaggi degli </a:t>
            </a:r>
            <a:r>
              <a:rPr lang="it-IT" sz="2000" dirty="0" err="1" smtClean="0"/>
              <a:t>aeromoblli</a:t>
            </a:r>
            <a:r>
              <a:rPr lang="it-IT" sz="2000" dirty="0" smtClean="0"/>
              <a:t> </a:t>
            </a:r>
            <a:r>
              <a:rPr lang="it-IT" sz="2000" i="1" dirty="0" err="1" smtClean="0"/>
              <a:t>manned</a:t>
            </a:r>
            <a:r>
              <a:rPr lang="it-IT" sz="2000" dirty="0" smtClean="0"/>
              <a:t> che hanno effettuato le segnalazioni è risultata eterogenea (APR, </a:t>
            </a:r>
            <a:r>
              <a:rPr lang="it-IT" sz="2000" dirty="0" err="1" smtClean="0"/>
              <a:t>drone</a:t>
            </a:r>
            <a:r>
              <a:rPr lang="it-IT" sz="2000" dirty="0" smtClean="0"/>
              <a:t>, aeromodello), per cui non è stato possibile discriminare con assoluta certezza se le singole interferenze siano state prodotte da aeromobili a pilotaggio remoto (APR/droni) o da aeromodelli.</a:t>
            </a:r>
          </a:p>
          <a:p>
            <a:endParaRPr lang="it-IT" sz="2000" dirty="0" smtClean="0"/>
          </a:p>
          <a:p>
            <a:pPr algn="ctr"/>
            <a:r>
              <a:rPr lang="it-IT" sz="4400" b="1" dirty="0" smtClean="0">
                <a:hlinkClick r:id="rId2" action="ppaction://hlinkfile"/>
              </a:rPr>
              <a:t>INFRAZIONI  NEL  2019</a:t>
            </a:r>
            <a:endParaRPr lang="it-IT" sz="4400" b="1" dirty="0" smtClean="0"/>
          </a:p>
          <a:p>
            <a:pPr algn="ctr"/>
            <a:endParaRPr lang="it-IT" sz="4400" b="1" dirty="0" smtClean="0"/>
          </a:p>
          <a:p>
            <a:pPr algn="ctr"/>
            <a:endParaRPr lang="it-IT" sz="4400" b="1" dirty="0" smtClean="0"/>
          </a:p>
          <a:p>
            <a:pPr algn="ctr"/>
            <a:endParaRPr lang="it-IT" sz="4400" b="1" dirty="0" smtClean="0"/>
          </a:p>
          <a:p>
            <a:pPr algn="ctr"/>
            <a:endParaRPr lang="it-IT" sz="4400" b="1" dirty="0" smtClean="0"/>
          </a:p>
          <a:p>
            <a:pPr algn="ctr"/>
            <a:endParaRPr lang="it-IT" sz="4400" dirty="0" smtClean="0"/>
          </a:p>
          <a:p>
            <a:endParaRPr lang="it-IT" sz="2000" dirty="0" smtClean="0"/>
          </a:p>
          <a:p>
            <a:endParaRPr lang="it-IT" sz="2000" dirty="0"/>
          </a:p>
        </p:txBody>
      </p:sp>
      <p:pic>
        <p:nvPicPr>
          <p:cNvPr id="7" name="Immagine 6" descr="rischio collisione.jpg"/>
          <p:cNvPicPr>
            <a:picLocks noChangeAspect="1"/>
          </p:cNvPicPr>
          <p:nvPr/>
        </p:nvPicPr>
        <p:blipFill>
          <a:blip r:embed="rId3"/>
          <a:stretch>
            <a:fillRect/>
          </a:stretch>
        </p:blipFill>
        <p:spPr>
          <a:xfrm>
            <a:off x="3631468" y="4558942"/>
            <a:ext cx="3292384" cy="2034561"/>
          </a:xfrm>
          <a:prstGeom prst="rect">
            <a:avLst/>
          </a:prstGeom>
        </p:spPr>
      </p:pic>
    </p:spTree>
    <p:extLst>
      <p:ext uri="{BB962C8B-B14F-4D97-AF65-F5344CB8AC3E}">
        <p14:creationId xmlns:p14="http://schemas.microsoft.com/office/powerpoint/2010/main" xmlns="" val="1604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2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anim calcmode="lin" valueType="num">
                                      <p:cBhvr additive="base">
                                        <p:cTn id="11"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 calcmode="lin" valueType="num">
                                      <p:cBhvr additive="base">
                                        <p:cTn id="17"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5">
                                            <p:txEl>
                                              <p:pRg st="6" end="6"/>
                                            </p:txEl>
                                          </p:spTgt>
                                        </p:tgtEl>
                                        <p:attrNameLst>
                                          <p:attrName>style.visibility</p:attrName>
                                        </p:attrNameLst>
                                      </p:cBhvr>
                                      <p:to>
                                        <p:strVal val="visible"/>
                                      </p:to>
                                    </p:set>
                                    <p:anim calcmode="lin" valueType="num">
                                      <p:cBhvr additive="base">
                                        <p:cTn id="23" dur="500" fill="hold"/>
                                        <p:tgtEl>
                                          <p:spTgt spid="1025">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3045</Words>
  <Application>Microsoft Office PowerPoint</Application>
  <PresentationFormat>Personalizzato</PresentationFormat>
  <Paragraphs>359</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Nico Genco</dc:creator>
  <cp:lastModifiedBy>Bruno</cp:lastModifiedBy>
  <cp:revision>80</cp:revision>
  <dcterms:created xsi:type="dcterms:W3CDTF">2019-07-19T23:40:57Z</dcterms:created>
  <dcterms:modified xsi:type="dcterms:W3CDTF">2021-02-17T04:05:35Z</dcterms:modified>
</cp:coreProperties>
</file>